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69" r:id="rId4"/>
    <p:sldId id="264" r:id="rId5"/>
    <p:sldId id="266" r:id="rId6"/>
    <p:sldId id="267" r:id="rId7"/>
    <p:sldId id="270" r:id="rId8"/>
    <p:sldId id="271" r:id="rId9"/>
    <p:sldId id="272" r:id="rId10"/>
    <p:sldId id="273" r:id="rId11"/>
    <p:sldId id="274" r:id="rId12"/>
    <p:sldId id="275" r:id="rId13"/>
    <p:sldId id="276" r:id="rId14"/>
  </p:sldIdLst>
  <p:sldSz cx="18288000" cy="10287000"/>
  <p:notesSz cx="6858000" cy="9144000"/>
  <p:embeddedFontLst>
    <p:embeddedFont>
      <p:font typeface="Calibri" panose="020F0502020204030204"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0" d="100"/>
          <a:sy n="60" d="100"/>
        </p:scale>
        <p:origin x="-111" y="-11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DB6589-6406-470A-8757-2AB1F977222D}" type="datetimeFigureOut">
              <a:rPr lang="en-CA" smtClean="0"/>
              <a:t>2022-11-05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8FC01D-E469-46AA-BFFD-A9FDFF9E6054}" type="slidenum">
              <a:rPr lang="en-CA" smtClean="0"/>
              <a:t>‹#›</a:t>
            </a:fld>
            <a:endParaRPr lang="en-CA"/>
          </a:p>
        </p:txBody>
      </p:sp>
    </p:spTree>
    <p:extLst>
      <p:ext uri="{BB962C8B-B14F-4D97-AF65-F5344CB8AC3E}">
        <p14:creationId xmlns:p14="http://schemas.microsoft.com/office/powerpoint/2010/main" val="3547319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88FC01D-E469-46AA-BFFD-A9FDFF9E6054}" type="slidenum">
              <a:rPr lang="en-CA" smtClean="0"/>
              <a:t>2</a:t>
            </a:fld>
            <a:endParaRPr lang="en-CA"/>
          </a:p>
        </p:txBody>
      </p:sp>
    </p:spTree>
    <p:extLst>
      <p:ext uri="{BB962C8B-B14F-4D97-AF65-F5344CB8AC3E}">
        <p14:creationId xmlns:p14="http://schemas.microsoft.com/office/powerpoint/2010/main" val="2975921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88FC01D-E469-46AA-BFFD-A9FDFF9E6054}" type="slidenum">
              <a:rPr lang="en-CA" smtClean="0"/>
              <a:t>3</a:t>
            </a:fld>
            <a:endParaRPr lang="en-CA"/>
          </a:p>
        </p:txBody>
      </p:sp>
    </p:spTree>
    <p:extLst>
      <p:ext uri="{BB962C8B-B14F-4D97-AF65-F5344CB8AC3E}">
        <p14:creationId xmlns:p14="http://schemas.microsoft.com/office/powerpoint/2010/main" val="3145140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88FC01D-E469-46AA-BFFD-A9FDFF9E6054}" type="slidenum">
              <a:rPr lang="en-CA" smtClean="0"/>
              <a:t>5</a:t>
            </a:fld>
            <a:endParaRPr lang="en-CA"/>
          </a:p>
        </p:txBody>
      </p:sp>
    </p:spTree>
    <p:extLst>
      <p:ext uri="{BB962C8B-B14F-4D97-AF65-F5344CB8AC3E}">
        <p14:creationId xmlns:p14="http://schemas.microsoft.com/office/powerpoint/2010/main" val="240185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www.toronto.ca/community-people/housing-shelter/rental-housing-tenant-information/rental-housing-standards/apartment-building-standards/" TargetMode="Externa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5011401" y="-272525"/>
            <a:ext cx="3283224" cy="11089732"/>
            <a:chOff x="-457577" y="-2375"/>
            <a:chExt cx="864718" cy="2920752"/>
          </a:xfrm>
          <a:solidFill>
            <a:schemeClr val="accent6">
              <a:lumMod val="40000"/>
              <a:lumOff val="60000"/>
            </a:schemeClr>
          </a:solidFill>
        </p:grpSpPr>
        <p:sp>
          <p:nvSpPr>
            <p:cNvPr id="3" name="Freeform 3"/>
            <p:cNvSpPr/>
            <p:nvPr/>
          </p:nvSpPr>
          <p:spPr>
            <a:xfrm>
              <a:off x="1745" y="139643"/>
              <a:ext cx="405396" cy="2778734"/>
            </a:xfrm>
            <a:custGeom>
              <a:avLst/>
              <a:gdLst/>
              <a:ahLst/>
              <a:cxnLst/>
              <a:rect l="l" t="t" r="r" b="b"/>
              <a:pathLst>
                <a:path w="405396" h="2778734">
                  <a:moveTo>
                    <a:pt x="0" y="0"/>
                  </a:moveTo>
                  <a:lnTo>
                    <a:pt x="405396" y="0"/>
                  </a:lnTo>
                  <a:lnTo>
                    <a:pt x="405396" y="2778734"/>
                  </a:lnTo>
                  <a:lnTo>
                    <a:pt x="0" y="2778734"/>
                  </a:lnTo>
                  <a:close/>
                </a:path>
              </a:pathLst>
            </a:custGeom>
            <a:solidFill>
              <a:schemeClr val="accent6">
                <a:lumMod val="60000"/>
                <a:lumOff val="40000"/>
              </a:schemeClr>
            </a:solidFill>
          </p:spPr>
        </p:sp>
        <p:sp>
          <p:nvSpPr>
            <p:cNvPr id="4" name="TextBox 4"/>
            <p:cNvSpPr txBox="1"/>
            <p:nvPr/>
          </p:nvSpPr>
          <p:spPr>
            <a:xfrm>
              <a:off x="-457577" y="-2375"/>
              <a:ext cx="812800" cy="850900"/>
            </a:xfrm>
            <a:prstGeom prst="rect">
              <a:avLst/>
            </a:prstGeom>
            <a:solidFill>
              <a:schemeClr val="accent6">
                <a:lumMod val="60000"/>
                <a:lumOff val="40000"/>
              </a:schemeClr>
            </a:solidFill>
          </p:spPr>
          <p:txBody>
            <a:bodyPr lIns="50800" tIns="50800" rIns="50800" bIns="50800" rtlCol="0" anchor="ctr"/>
            <a:lstStyle/>
            <a:p>
              <a:pPr algn="ctr">
                <a:lnSpc>
                  <a:spcPts val="3062"/>
                </a:lnSpc>
              </a:pPr>
              <a:endParaRPr/>
            </a:p>
          </p:txBody>
        </p:sp>
      </p:grpSp>
      <p:grpSp>
        <p:nvGrpSpPr>
          <p:cNvPr id="5" name="Group 5"/>
          <p:cNvGrpSpPr/>
          <p:nvPr/>
        </p:nvGrpSpPr>
        <p:grpSpPr>
          <a:xfrm>
            <a:off x="0" y="-263507"/>
            <a:ext cx="1539237" cy="10550507"/>
            <a:chOff x="0" y="0"/>
            <a:chExt cx="405396" cy="2778734"/>
          </a:xfrm>
          <a:solidFill>
            <a:schemeClr val="accent6">
              <a:lumMod val="60000"/>
              <a:lumOff val="40000"/>
            </a:schemeClr>
          </a:solidFill>
        </p:grpSpPr>
        <p:sp>
          <p:nvSpPr>
            <p:cNvPr id="6" name="Freeform 6"/>
            <p:cNvSpPr/>
            <p:nvPr/>
          </p:nvSpPr>
          <p:spPr>
            <a:xfrm>
              <a:off x="0" y="0"/>
              <a:ext cx="405396" cy="2778734"/>
            </a:xfrm>
            <a:custGeom>
              <a:avLst/>
              <a:gdLst/>
              <a:ahLst/>
              <a:cxnLst/>
              <a:rect l="l" t="t" r="r" b="b"/>
              <a:pathLst>
                <a:path w="405396" h="2778734">
                  <a:moveTo>
                    <a:pt x="0" y="0"/>
                  </a:moveTo>
                  <a:lnTo>
                    <a:pt x="405396" y="0"/>
                  </a:lnTo>
                  <a:lnTo>
                    <a:pt x="405396" y="2778734"/>
                  </a:lnTo>
                  <a:lnTo>
                    <a:pt x="0" y="2778734"/>
                  </a:lnTo>
                  <a:close/>
                </a:path>
              </a:pathLst>
            </a:custGeom>
            <a:grpFill/>
          </p:spPr>
        </p:sp>
        <p:sp>
          <p:nvSpPr>
            <p:cNvPr id="7" name="TextBox 7"/>
            <p:cNvSpPr txBox="1"/>
            <p:nvPr/>
          </p:nvSpPr>
          <p:spPr>
            <a:xfrm>
              <a:off x="0" y="-38100"/>
              <a:ext cx="812800" cy="850900"/>
            </a:xfrm>
            <a:prstGeom prst="rect">
              <a:avLst/>
            </a:prstGeom>
            <a:grpFill/>
          </p:spPr>
          <p:txBody>
            <a:bodyPr lIns="50800" tIns="50800" rIns="50800" bIns="50800" rtlCol="0" anchor="ctr"/>
            <a:lstStyle/>
            <a:p>
              <a:pPr algn="ctr">
                <a:lnSpc>
                  <a:spcPts val="3062"/>
                </a:lnSpc>
              </a:pPr>
              <a:endParaRPr/>
            </a:p>
          </p:txBody>
        </p:sp>
      </p:grpSp>
      <p:pic>
        <p:nvPicPr>
          <p:cNvPr id="8" name="Picture 8"/>
          <p:cNvPicPr>
            <a:picLocks noChangeAspect="1"/>
          </p:cNvPicPr>
          <p:nvPr/>
        </p:nvPicPr>
        <p:blipFill>
          <a:blip r:embed="rId2"/>
          <a:srcRect t="14267" b="11948"/>
          <a:stretch>
            <a:fillRect/>
          </a:stretch>
        </p:blipFill>
        <p:spPr>
          <a:xfrm>
            <a:off x="990600" y="1284453"/>
            <a:ext cx="16230600" cy="7978757"/>
          </a:xfrm>
          <a:prstGeom prst="rect">
            <a:avLst/>
          </a:prstGeom>
        </p:spPr>
      </p:pic>
      <p:sp>
        <p:nvSpPr>
          <p:cNvPr id="11" name="TextBox 11"/>
          <p:cNvSpPr txBox="1"/>
          <p:nvPr/>
        </p:nvSpPr>
        <p:spPr>
          <a:xfrm>
            <a:off x="7531409" y="469225"/>
            <a:ext cx="4087058" cy="473528"/>
          </a:xfrm>
          <a:prstGeom prst="rect">
            <a:avLst/>
          </a:prstGeom>
        </p:spPr>
        <p:txBody>
          <a:bodyPr lIns="0" tIns="0" rIns="0" bIns="0" rtlCol="0" anchor="t">
            <a:spAutoFit/>
          </a:bodyPr>
          <a:lstStyle/>
          <a:p>
            <a:pPr>
              <a:lnSpc>
                <a:spcPts val="3863"/>
              </a:lnSpc>
            </a:pPr>
            <a:r>
              <a:rPr lang="en-US" sz="2760" dirty="0">
                <a:solidFill>
                  <a:srgbClr val="000000"/>
                </a:solidFill>
              </a:rPr>
              <a:t>K723 Assignment 3</a:t>
            </a:r>
          </a:p>
        </p:txBody>
      </p:sp>
      <p:sp>
        <p:nvSpPr>
          <p:cNvPr id="12" name="TextBox 12"/>
          <p:cNvSpPr txBox="1"/>
          <p:nvPr/>
        </p:nvSpPr>
        <p:spPr>
          <a:xfrm>
            <a:off x="1336310" y="6088071"/>
            <a:ext cx="11846290" cy="2508059"/>
          </a:xfrm>
          <a:prstGeom prst="rect">
            <a:avLst/>
          </a:prstGeom>
        </p:spPr>
        <p:txBody>
          <a:bodyPr wrap="square" lIns="0" tIns="0" rIns="0" bIns="0" rtlCol="0" anchor="t">
            <a:spAutoFit/>
          </a:bodyPr>
          <a:lstStyle/>
          <a:p>
            <a:pPr>
              <a:lnSpc>
                <a:spcPts val="22295"/>
              </a:lnSpc>
            </a:pPr>
            <a:r>
              <a:rPr lang="en-US" sz="9600" dirty="0">
                <a:solidFill>
                  <a:srgbClr val="FFFFFF"/>
                </a:solidFill>
                <a:ea typeface="Noto Serif Display Black" panose="020B0604020202020204"/>
                <a:cs typeface="Aharoni" panose="02010803020104030203" pitchFamily="2" charset="-79"/>
              </a:rPr>
              <a:t>Condos in Toronto</a:t>
            </a:r>
          </a:p>
        </p:txBody>
      </p:sp>
      <p:sp>
        <p:nvSpPr>
          <p:cNvPr id="13" name="TextBox 13"/>
          <p:cNvSpPr txBox="1"/>
          <p:nvPr/>
        </p:nvSpPr>
        <p:spPr>
          <a:xfrm>
            <a:off x="1539237" y="5813516"/>
            <a:ext cx="5992172" cy="2082621"/>
          </a:xfrm>
          <a:prstGeom prst="rect">
            <a:avLst/>
          </a:prstGeom>
        </p:spPr>
        <p:txBody>
          <a:bodyPr wrap="square" lIns="0" tIns="0" rIns="0" bIns="0" rtlCol="0" anchor="t">
            <a:spAutoFit/>
          </a:bodyPr>
          <a:lstStyle/>
          <a:p>
            <a:pPr>
              <a:lnSpc>
                <a:spcPts val="8369"/>
              </a:lnSpc>
            </a:pPr>
            <a:r>
              <a:rPr lang="en-US" sz="5978" dirty="0">
                <a:solidFill>
                  <a:srgbClr val="FFFFFF"/>
                </a:solidFill>
                <a:cs typeface="Aharoni" panose="02010803020104030203" pitchFamily="2" charset="-79"/>
              </a:rPr>
              <a:t>Evaluation of</a:t>
            </a:r>
          </a:p>
          <a:p>
            <a:pPr>
              <a:lnSpc>
                <a:spcPts val="8369"/>
              </a:lnSpc>
            </a:pPr>
            <a:endParaRPr lang="en-US" sz="5978" dirty="0">
              <a:solidFill>
                <a:srgbClr val="FFFFFF"/>
              </a:solidFill>
            </a:endParaRPr>
          </a:p>
        </p:txBody>
      </p:sp>
      <p:sp>
        <p:nvSpPr>
          <p:cNvPr id="14" name="TextBox 14"/>
          <p:cNvSpPr txBox="1"/>
          <p:nvPr/>
        </p:nvSpPr>
        <p:spPr>
          <a:xfrm>
            <a:off x="7041418" y="9486900"/>
            <a:ext cx="4205165" cy="473399"/>
          </a:xfrm>
          <a:prstGeom prst="rect">
            <a:avLst/>
          </a:prstGeom>
        </p:spPr>
        <p:txBody>
          <a:bodyPr lIns="0" tIns="0" rIns="0" bIns="0" rtlCol="0" anchor="t">
            <a:spAutoFit/>
          </a:bodyPr>
          <a:lstStyle/>
          <a:p>
            <a:pPr algn="ctr">
              <a:lnSpc>
                <a:spcPts val="3859"/>
              </a:lnSpc>
            </a:pPr>
            <a:r>
              <a:rPr lang="en-US" sz="2756" dirty="0">
                <a:solidFill>
                  <a:srgbClr val="000000"/>
                </a:solidFill>
              </a:rPr>
              <a:t>Presented By Yidi Geng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8CDB8988-60E5-3F86-3DAC-3C804A8053E0}"/>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160CE0D0-A332-A7AD-B2E1-273D16DF910F}"/>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4" name="Picture 3">
            <a:extLst>
              <a:ext uri="{FF2B5EF4-FFF2-40B4-BE49-F238E27FC236}">
                <a16:creationId xmlns:a16="http://schemas.microsoft.com/office/drawing/2014/main" id="{5F502E09-5EBE-1BC9-5A74-9616DF4ECA85}"/>
              </a:ext>
            </a:extLst>
          </p:cNvPr>
          <p:cNvPicPr>
            <a:picLocks noChangeAspect="1"/>
          </p:cNvPicPr>
          <p:nvPr/>
        </p:nvPicPr>
        <p:blipFill>
          <a:blip r:embed="rId3"/>
          <a:stretch>
            <a:fillRect/>
          </a:stretch>
        </p:blipFill>
        <p:spPr>
          <a:xfrm>
            <a:off x="533400" y="2476500"/>
            <a:ext cx="11224311" cy="7761492"/>
          </a:xfrm>
          <a:prstGeom prst="rect">
            <a:avLst/>
          </a:prstGeom>
        </p:spPr>
      </p:pic>
      <p:sp>
        <p:nvSpPr>
          <p:cNvPr id="8" name="TextBox 7">
            <a:extLst>
              <a:ext uri="{FF2B5EF4-FFF2-40B4-BE49-F238E27FC236}">
                <a16:creationId xmlns:a16="http://schemas.microsoft.com/office/drawing/2014/main" id="{E0667E84-E0E3-BF0D-1454-00FA27EB27BC}"/>
              </a:ext>
            </a:extLst>
          </p:cNvPr>
          <p:cNvSpPr txBox="1"/>
          <p:nvPr/>
        </p:nvSpPr>
        <p:spPr>
          <a:xfrm>
            <a:off x="12192000" y="2476500"/>
            <a:ext cx="5257800" cy="3138167"/>
          </a:xfrm>
          <a:prstGeom prst="rect">
            <a:avLst/>
          </a:prstGeom>
          <a:noFill/>
        </p:spPr>
        <p:txBody>
          <a:bodyPr wrap="square">
            <a:spAutoFit/>
          </a:bodyPr>
          <a:lstStyle/>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Only 2 Vena Way in Humber River-Black Creek has a average score higher than 4.7</a:t>
            </a: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45" dirty="0">
                <a:solidFill>
                  <a:srgbClr val="402605"/>
                </a:solidFill>
                <a:latin typeface="Calibri"/>
              </a:rPr>
              <a:t>It is c</a:t>
            </a:r>
            <a:r>
              <a:rPr kumimoji="0" lang="en-US" sz="2845" b="0" i="0" u="none" strike="noStrike" kern="1200" cap="none" spc="0" normalizeH="0" baseline="0" noProof="0" dirty="0">
                <a:ln>
                  <a:noFill/>
                </a:ln>
                <a:solidFill>
                  <a:srgbClr val="402605"/>
                </a:solidFill>
                <a:effectLst/>
                <a:uLnTx/>
                <a:uFillTx/>
                <a:latin typeface="Calibri"/>
                <a:ea typeface="+mn-ea"/>
                <a:cs typeface="+mn-cs"/>
              </a:rPr>
              <a:t>lose to the highway, however the score is not too high</a:t>
            </a:r>
          </a:p>
        </p:txBody>
      </p:sp>
    </p:spTree>
    <p:extLst>
      <p:ext uri="{BB962C8B-B14F-4D97-AF65-F5344CB8AC3E}">
        <p14:creationId xmlns:p14="http://schemas.microsoft.com/office/powerpoint/2010/main" val="2354825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ECB0A75F-4AE7-37F1-75B2-FE7903B36D0C}"/>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4" name="TextBox 6">
            <a:extLst>
              <a:ext uri="{FF2B5EF4-FFF2-40B4-BE49-F238E27FC236}">
                <a16:creationId xmlns:a16="http://schemas.microsoft.com/office/drawing/2014/main" id="{18D1B3D5-15D0-FC8A-3078-B74467F8B958}"/>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5" name="Picture 4">
            <a:extLst>
              <a:ext uri="{FF2B5EF4-FFF2-40B4-BE49-F238E27FC236}">
                <a16:creationId xmlns:a16="http://schemas.microsoft.com/office/drawing/2014/main" id="{15F6907E-9543-3DAA-009A-0D1678F03CAA}"/>
              </a:ext>
            </a:extLst>
          </p:cNvPr>
          <p:cNvPicPr>
            <a:picLocks noChangeAspect="1"/>
          </p:cNvPicPr>
          <p:nvPr/>
        </p:nvPicPr>
        <p:blipFill>
          <a:blip r:embed="rId3"/>
          <a:stretch>
            <a:fillRect/>
          </a:stretch>
        </p:blipFill>
        <p:spPr>
          <a:xfrm>
            <a:off x="533400" y="2476500"/>
            <a:ext cx="11249449" cy="7761492"/>
          </a:xfrm>
          <a:prstGeom prst="rect">
            <a:avLst/>
          </a:prstGeom>
        </p:spPr>
      </p:pic>
      <p:sp>
        <p:nvSpPr>
          <p:cNvPr id="6" name="TextBox 5">
            <a:extLst>
              <a:ext uri="{FF2B5EF4-FFF2-40B4-BE49-F238E27FC236}">
                <a16:creationId xmlns:a16="http://schemas.microsoft.com/office/drawing/2014/main" id="{1AE50BD1-7ADA-D3CF-8DCD-A9A505942EBF}"/>
              </a:ext>
            </a:extLst>
          </p:cNvPr>
          <p:cNvSpPr txBox="1"/>
          <p:nvPr/>
        </p:nvSpPr>
        <p:spPr>
          <a:xfrm>
            <a:off x="12192000" y="2476500"/>
            <a:ext cx="5029200" cy="3138167"/>
          </a:xfrm>
          <a:prstGeom prst="rect">
            <a:avLst/>
          </a:prstGeom>
          <a:noFill/>
        </p:spPr>
        <p:txBody>
          <a:bodyPr wrap="square">
            <a:spAutoFit/>
          </a:bodyPr>
          <a:lstStyle/>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Only 25 Montgomery Ave in Eglinton-Lawrence has a average score higher than 4.7</a:t>
            </a: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Close to the metro station, however the score is not too high</a:t>
            </a:r>
          </a:p>
        </p:txBody>
      </p:sp>
    </p:spTree>
    <p:extLst>
      <p:ext uri="{BB962C8B-B14F-4D97-AF65-F5344CB8AC3E}">
        <p14:creationId xmlns:p14="http://schemas.microsoft.com/office/powerpoint/2010/main" val="4092162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3BCE2FE-797C-9B27-A2E4-9E614EC07973}"/>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8CCD557D-59FD-91A9-80F8-D56EE7A9BE41}"/>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9" name="Picture 8">
            <a:extLst>
              <a:ext uri="{FF2B5EF4-FFF2-40B4-BE49-F238E27FC236}">
                <a16:creationId xmlns:a16="http://schemas.microsoft.com/office/drawing/2014/main" id="{A090BB1D-E2D4-6719-F037-6F7387351FF7}"/>
              </a:ext>
            </a:extLst>
          </p:cNvPr>
          <p:cNvPicPr>
            <a:picLocks noChangeAspect="1"/>
          </p:cNvPicPr>
          <p:nvPr/>
        </p:nvPicPr>
        <p:blipFill>
          <a:blip r:embed="rId3"/>
          <a:stretch>
            <a:fillRect/>
          </a:stretch>
        </p:blipFill>
        <p:spPr>
          <a:xfrm>
            <a:off x="533400" y="2400300"/>
            <a:ext cx="11454646" cy="7886700"/>
          </a:xfrm>
          <a:prstGeom prst="rect">
            <a:avLst/>
          </a:prstGeom>
        </p:spPr>
      </p:pic>
      <p:pic>
        <p:nvPicPr>
          <p:cNvPr id="11" name="Picture 10">
            <a:extLst>
              <a:ext uri="{FF2B5EF4-FFF2-40B4-BE49-F238E27FC236}">
                <a16:creationId xmlns:a16="http://schemas.microsoft.com/office/drawing/2014/main" id="{4F22D677-E18A-6B2A-9171-2EBC54AEBEA6}"/>
              </a:ext>
            </a:extLst>
          </p:cNvPr>
          <p:cNvPicPr>
            <a:picLocks noChangeAspect="1"/>
          </p:cNvPicPr>
          <p:nvPr/>
        </p:nvPicPr>
        <p:blipFill rotWithShape="1">
          <a:blip r:embed="rId4"/>
          <a:srcRect b="9504"/>
          <a:stretch/>
        </p:blipFill>
        <p:spPr>
          <a:xfrm>
            <a:off x="5029200" y="4495800"/>
            <a:ext cx="4348589" cy="1295400"/>
          </a:xfrm>
          <a:prstGeom prst="rect">
            <a:avLst/>
          </a:prstGeom>
        </p:spPr>
      </p:pic>
      <p:pic>
        <p:nvPicPr>
          <p:cNvPr id="17" name="Picture 16">
            <a:extLst>
              <a:ext uri="{FF2B5EF4-FFF2-40B4-BE49-F238E27FC236}">
                <a16:creationId xmlns:a16="http://schemas.microsoft.com/office/drawing/2014/main" id="{318A36D8-B15E-5D68-5892-A9ED577DD6BA}"/>
              </a:ext>
            </a:extLst>
          </p:cNvPr>
          <p:cNvPicPr>
            <a:picLocks noChangeAspect="1"/>
          </p:cNvPicPr>
          <p:nvPr/>
        </p:nvPicPr>
        <p:blipFill rotWithShape="1">
          <a:blip r:embed="rId5"/>
          <a:srcRect t="7268"/>
          <a:stretch/>
        </p:blipFill>
        <p:spPr>
          <a:xfrm>
            <a:off x="10591800" y="5905499"/>
            <a:ext cx="4172384" cy="1234327"/>
          </a:xfrm>
          <a:prstGeom prst="rect">
            <a:avLst/>
          </a:prstGeom>
        </p:spPr>
      </p:pic>
      <p:sp>
        <p:nvSpPr>
          <p:cNvPr id="21" name="TextBox 20">
            <a:extLst>
              <a:ext uri="{FF2B5EF4-FFF2-40B4-BE49-F238E27FC236}">
                <a16:creationId xmlns:a16="http://schemas.microsoft.com/office/drawing/2014/main" id="{99162C6B-9A23-B756-A35D-08F69B00732A}"/>
              </a:ext>
            </a:extLst>
          </p:cNvPr>
          <p:cNvSpPr txBox="1"/>
          <p:nvPr/>
        </p:nvSpPr>
        <p:spPr>
          <a:xfrm>
            <a:off x="12344400" y="2396196"/>
            <a:ext cx="4263223" cy="6728893"/>
          </a:xfrm>
          <a:prstGeom prst="rect">
            <a:avLst/>
          </a:prstGeom>
          <a:noFill/>
        </p:spPr>
        <p:txBody>
          <a:bodyPr wrap="square">
            <a:spAutoFit/>
          </a:bodyPr>
          <a:lstStyle/>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1761 Sheppard Ave E, 123 Parkway Forest Dr, and 55 Smooth Rose </a:t>
            </a:r>
            <a:r>
              <a:rPr kumimoji="0" lang="en-US" sz="2845" b="0" i="0" u="none" strike="noStrike" kern="1200" cap="none" spc="0" normalizeH="0" baseline="0" noProof="0" dirty="0" err="1">
                <a:ln>
                  <a:noFill/>
                </a:ln>
                <a:solidFill>
                  <a:srgbClr val="402605"/>
                </a:solidFill>
                <a:effectLst/>
                <a:uLnTx/>
                <a:uFillTx/>
                <a:latin typeface="Calibri"/>
                <a:ea typeface="+mn-ea"/>
                <a:cs typeface="+mn-cs"/>
              </a:rPr>
              <a:t>Crt</a:t>
            </a:r>
            <a:r>
              <a:rPr kumimoji="0" lang="en-US" sz="2845" b="0" i="0" u="none" strike="noStrike" kern="1200" cap="none" spc="0" normalizeH="0" baseline="0" noProof="0" dirty="0">
                <a:ln>
                  <a:noFill/>
                </a:ln>
                <a:solidFill>
                  <a:srgbClr val="402605"/>
                </a:solidFill>
                <a:effectLst/>
                <a:uLnTx/>
                <a:uFillTx/>
                <a:latin typeface="Calibri"/>
                <a:ea typeface="+mn-ea"/>
                <a:cs typeface="+mn-cs"/>
              </a:rPr>
              <a:t> all get score of 5. </a:t>
            </a: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They are close to each other and are all close to the highway.</a:t>
            </a: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endParaRPr lang="en-US" sz="2845" dirty="0">
              <a:solidFill>
                <a:srgbClr val="402605"/>
              </a:solidFill>
              <a:latin typeface="Calibri"/>
            </a:endParaRP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endParaRPr kumimoji="0" lang="en-US" sz="2845" b="0" i="0" u="none" strike="noStrike" kern="1200" cap="none" spc="0" normalizeH="0" baseline="0" noProof="0" dirty="0">
              <a:ln>
                <a:noFill/>
              </a:ln>
              <a:solidFill>
                <a:srgbClr val="402605"/>
              </a:solidFill>
              <a:effectLst/>
              <a:uLnTx/>
              <a:uFillTx/>
              <a:latin typeface="Calibri"/>
              <a:ea typeface="+mn-ea"/>
              <a:cs typeface="+mn-cs"/>
            </a:endParaRPr>
          </a:p>
          <a:p>
            <a:pPr marL="457200" marR="0" lvl="0" indent="-457200" algn="l"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rgbClr val="402605"/>
                </a:solidFill>
                <a:effectLst/>
                <a:uLnTx/>
                <a:uFillTx/>
                <a:latin typeface="Calibri"/>
                <a:ea typeface="+mn-ea"/>
                <a:cs typeface="+mn-cs"/>
              </a:rPr>
              <a:t>1761 Sheppard Ave E, 123 Parkway Forest Dr are also close to the metro station.</a:t>
            </a:r>
          </a:p>
        </p:txBody>
      </p:sp>
    </p:spTree>
    <p:extLst>
      <p:ext uri="{BB962C8B-B14F-4D97-AF65-F5344CB8AC3E}">
        <p14:creationId xmlns:p14="http://schemas.microsoft.com/office/powerpoint/2010/main" val="90782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A4FE98E-E471-1971-F291-52B880689263}"/>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C891FB37-2D36-7F02-3CDC-59BFC31DD1C1}"/>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the rental price and make the final decision </a:t>
            </a:r>
            <a:endParaRPr lang="en-US" sz="3600" b="1" dirty="0">
              <a:solidFill>
                <a:srgbClr val="402605"/>
              </a:solidFill>
              <a:ea typeface="Noto Serif Display Black" panose="020B0604020202020204"/>
              <a:cs typeface="Aharoni" panose="02010803020104030203" pitchFamily="2" charset="-79"/>
            </a:endParaRPr>
          </a:p>
        </p:txBody>
      </p:sp>
      <p:graphicFrame>
        <p:nvGraphicFramePr>
          <p:cNvPr id="4" name="Table 4">
            <a:extLst>
              <a:ext uri="{FF2B5EF4-FFF2-40B4-BE49-F238E27FC236}">
                <a16:creationId xmlns:a16="http://schemas.microsoft.com/office/drawing/2014/main" id="{CEBC9A83-30CB-C9C0-1AAA-46F136D9E0B4}"/>
              </a:ext>
            </a:extLst>
          </p:cNvPr>
          <p:cNvGraphicFramePr>
            <a:graphicFrameLocks noGrp="1"/>
          </p:cNvGraphicFramePr>
          <p:nvPr>
            <p:extLst>
              <p:ext uri="{D42A27DB-BD31-4B8C-83A1-F6EECF244321}">
                <p14:modId xmlns:p14="http://schemas.microsoft.com/office/powerpoint/2010/main" val="894630963"/>
              </p:ext>
            </p:extLst>
          </p:nvPr>
        </p:nvGraphicFramePr>
        <p:xfrm>
          <a:off x="533400" y="2889408"/>
          <a:ext cx="16764000" cy="4692490"/>
        </p:xfrm>
        <a:graphic>
          <a:graphicData uri="http://schemas.openxmlformats.org/drawingml/2006/table">
            <a:tbl>
              <a:tblPr firstRow="1" bandRow="1">
                <a:tableStyleId>{93296810-A885-4BE3-A3E7-6D5BEEA58F35}</a:tableStyleId>
              </a:tblPr>
              <a:tblGrid>
                <a:gridCol w="5588000">
                  <a:extLst>
                    <a:ext uri="{9D8B030D-6E8A-4147-A177-3AD203B41FA5}">
                      <a16:colId xmlns:a16="http://schemas.microsoft.com/office/drawing/2014/main" val="3056799604"/>
                    </a:ext>
                  </a:extLst>
                </a:gridCol>
                <a:gridCol w="5588000">
                  <a:extLst>
                    <a:ext uri="{9D8B030D-6E8A-4147-A177-3AD203B41FA5}">
                      <a16:colId xmlns:a16="http://schemas.microsoft.com/office/drawing/2014/main" val="2597321940"/>
                    </a:ext>
                  </a:extLst>
                </a:gridCol>
                <a:gridCol w="5588000">
                  <a:extLst>
                    <a:ext uri="{9D8B030D-6E8A-4147-A177-3AD203B41FA5}">
                      <a16:colId xmlns:a16="http://schemas.microsoft.com/office/drawing/2014/main" val="981692663"/>
                    </a:ext>
                  </a:extLst>
                </a:gridCol>
              </a:tblGrid>
              <a:tr h="938498">
                <a:tc>
                  <a:txBody>
                    <a:bodyPr/>
                    <a:lstStyle/>
                    <a:p>
                      <a:r>
                        <a:rPr lang="en-US" sz="2400" dirty="0"/>
                        <a:t>Condo Address</a:t>
                      </a:r>
                      <a:endParaRPr lang="en-CA" sz="2400" dirty="0"/>
                    </a:p>
                  </a:txBody>
                  <a:tcPr/>
                </a:tc>
                <a:tc>
                  <a:txBody>
                    <a:bodyPr/>
                    <a:lstStyle/>
                    <a:p>
                      <a:r>
                        <a:rPr lang="en-US" sz="2400" dirty="0"/>
                        <a:t>Score</a:t>
                      </a:r>
                      <a:endParaRPr lang="en-CA" sz="2400" dirty="0"/>
                    </a:p>
                  </a:txBody>
                  <a:tcPr/>
                </a:tc>
                <a:tc>
                  <a:txBody>
                    <a:bodyPr/>
                    <a:lstStyle/>
                    <a:p>
                      <a:r>
                        <a:rPr lang="en-US" sz="2400" dirty="0"/>
                        <a:t>Rental of 1 Bedroom 1 Bathroom</a:t>
                      </a:r>
                    </a:p>
                    <a:p>
                      <a:r>
                        <a:rPr lang="en-US" sz="2400" dirty="0"/>
                        <a:t>(source: https://www.zumper.com/)</a:t>
                      </a:r>
                      <a:endParaRPr lang="en-CA" sz="2400" dirty="0"/>
                    </a:p>
                  </a:txBody>
                  <a:tcPr/>
                </a:tc>
                <a:extLst>
                  <a:ext uri="{0D108BD9-81ED-4DB2-BD59-A6C34878D82A}">
                    <a16:rowId xmlns:a16="http://schemas.microsoft.com/office/drawing/2014/main" val="1251073663"/>
                  </a:ext>
                </a:extLst>
              </a:tr>
              <a:tr h="938498">
                <a:tc>
                  <a:txBody>
                    <a:bodyPr/>
                    <a:lstStyle/>
                    <a:p>
                      <a:r>
                        <a:rPr lang="en-US" sz="2400" dirty="0">
                          <a:solidFill>
                            <a:srgbClr val="402605"/>
                          </a:solidFill>
                        </a:rPr>
                        <a:t>132 Berkeley St, Toronto Centre</a:t>
                      </a:r>
                      <a:endParaRPr lang="en-CA" sz="2400" dirty="0"/>
                    </a:p>
                  </a:txBody>
                  <a:tcPr/>
                </a:tc>
                <a:tc>
                  <a:txBody>
                    <a:bodyPr/>
                    <a:lstStyle/>
                    <a:p>
                      <a:r>
                        <a:rPr lang="en-US" sz="2400" dirty="0"/>
                        <a:t>5</a:t>
                      </a:r>
                    </a:p>
                    <a:p>
                      <a:endParaRPr lang="en-US" sz="2400" dirty="0"/>
                    </a:p>
                  </a:txBody>
                  <a:tcPr/>
                </a:tc>
                <a:tc>
                  <a:txBody>
                    <a:bodyPr/>
                    <a:lstStyle/>
                    <a:p>
                      <a:r>
                        <a:rPr lang="en-US" sz="2400" dirty="0"/>
                        <a:t>$2500</a:t>
                      </a:r>
                      <a:endParaRPr lang="en-CA" sz="2400" dirty="0"/>
                    </a:p>
                  </a:txBody>
                  <a:tcPr/>
                </a:tc>
                <a:extLst>
                  <a:ext uri="{0D108BD9-81ED-4DB2-BD59-A6C34878D82A}">
                    <a16:rowId xmlns:a16="http://schemas.microsoft.com/office/drawing/2014/main" val="3776170300"/>
                  </a:ext>
                </a:extLst>
              </a:tr>
              <a:tr h="938498">
                <a:tc>
                  <a:txBody>
                    <a:bodyPr/>
                    <a:lstStyle/>
                    <a:p>
                      <a:r>
                        <a:rPr lang="en-US" sz="2400" dirty="0">
                          <a:solidFill>
                            <a:srgbClr val="402605"/>
                          </a:solidFill>
                        </a:rPr>
                        <a:t>15 Roehampton Ave, Toronto St. Paul’s</a:t>
                      </a:r>
                      <a:endParaRPr lang="en-CA" sz="2400" dirty="0"/>
                    </a:p>
                  </a:txBody>
                  <a:tcPr/>
                </a:tc>
                <a:tc>
                  <a:txBody>
                    <a:bodyPr/>
                    <a:lstStyle/>
                    <a:p>
                      <a:r>
                        <a:rPr lang="en-US" sz="2400" dirty="0"/>
                        <a:t>5</a:t>
                      </a:r>
                      <a:endParaRPr lang="en-CA" sz="2400" dirty="0"/>
                    </a:p>
                  </a:txBody>
                  <a:tcPr/>
                </a:tc>
                <a:tc>
                  <a:txBody>
                    <a:bodyPr/>
                    <a:lstStyle/>
                    <a:p>
                      <a:r>
                        <a:rPr lang="en-US" sz="2400" dirty="0"/>
                        <a:t>$2631</a:t>
                      </a:r>
                      <a:endParaRPr lang="en-CA" sz="2400" dirty="0"/>
                    </a:p>
                  </a:txBody>
                  <a:tcPr/>
                </a:tc>
                <a:extLst>
                  <a:ext uri="{0D108BD9-81ED-4DB2-BD59-A6C34878D82A}">
                    <a16:rowId xmlns:a16="http://schemas.microsoft.com/office/drawing/2014/main" val="2096648790"/>
                  </a:ext>
                </a:extLst>
              </a:tr>
              <a:tr h="938498">
                <a:tc>
                  <a:txBody>
                    <a:bodyPr/>
                    <a:lstStyle/>
                    <a:p>
                      <a:r>
                        <a:rPr kumimoji="0" lang="en-US" sz="2400" b="0" i="0" u="none" strike="noStrike" kern="1200" cap="none" spc="0" normalizeH="0" baseline="0" noProof="0" dirty="0">
                          <a:ln>
                            <a:noFill/>
                          </a:ln>
                          <a:solidFill>
                            <a:srgbClr val="402605"/>
                          </a:solidFill>
                          <a:effectLst/>
                          <a:uLnTx/>
                          <a:uFillTx/>
                          <a:latin typeface="+mn-lt"/>
                          <a:ea typeface="+mn-ea"/>
                          <a:cs typeface="+mn-cs"/>
                        </a:rPr>
                        <a:t>1761 Sheppard Ave E, Don Valley North</a:t>
                      </a:r>
                      <a:endParaRPr lang="en-CA" sz="2400" dirty="0"/>
                    </a:p>
                  </a:txBody>
                  <a:tcPr/>
                </a:tc>
                <a:tc>
                  <a:txBody>
                    <a:bodyPr/>
                    <a:lstStyle/>
                    <a:p>
                      <a:r>
                        <a:rPr lang="en-US" sz="2400" dirty="0"/>
                        <a:t>5</a:t>
                      </a:r>
                      <a:endParaRPr lang="en-CA" sz="2400" dirty="0"/>
                    </a:p>
                  </a:txBody>
                  <a:tcPr/>
                </a:tc>
                <a:tc>
                  <a:txBody>
                    <a:bodyPr/>
                    <a:lstStyle/>
                    <a:p>
                      <a:r>
                        <a:rPr lang="en-US" sz="2400" dirty="0"/>
                        <a:t>$2350</a:t>
                      </a:r>
                      <a:endParaRPr lang="en-CA" sz="2400" dirty="0"/>
                    </a:p>
                  </a:txBody>
                  <a:tcPr/>
                </a:tc>
                <a:extLst>
                  <a:ext uri="{0D108BD9-81ED-4DB2-BD59-A6C34878D82A}">
                    <a16:rowId xmlns:a16="http://schemas.microsoft.com/office/drawing/2014/main" val="95649958"/>
                  </a:ext>
                </a:extLst>
              </a:tr>
              <a:tr h="938498">
                <a:tc>
                  <a:txBody>
                    <a:bodyPr/>
                    <a:lstStyle/>
                    <a:p>
                      <a:r>
                        <a:rPr kumimoji="0" lang="en-US" sz="2400" b="0" i="0" u="none" strike="noStrike" kern="1200" cap="none" spc="0" normalizeH="0" baseline="0" noProof="0" dirty="0">
                          <a:ln>
                            <a:noFill/>
                          </a:ln>
                          <a:solidFill>
                            <a:srgbClr val="402605"/>
                          </a:solidFill>
                          <a:effectLst/>
                          <a:uLnTx/>
                          <a:uFillTx/>
                          <a:latin typeface="+mn-lt"/>
                          <a:ea typeface="+mn-ea"/>
                          <a:cs typeface="+mn-cs"/>
                        </a:rPr>
                        <a:t>123 Parkway Forest Dr , Don Valley North</a:t>
                      </a:r>
                      <a:endParaRPr lang="en-CA" sz="2400" dirty="0"/>
                    </a:p>
                  </a:txBody>
                  <a:tcPr/>
                </a:tc>
                <a:tc>
                  <a:txBody>
                    <a:bodyPr/>
                    <a:lstStyle/>
                    <a:p>
                      <a:r>
                        <a:rPr lang="en-US" sz="2400" dirty="0"/>
                        <a:t>5</a:t>
                      </a:r>
                      <a:endParaRPr lang="en-CA"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$2350</a:t>
                      </a:r>
                      <a:endParaRPr lang="en-CA" sz="2400" dirty="0"/>
                    </a:p>
                    <a:p>
                      <a:endParaRPr lang="en-CA" sz="2400" dirty="0"/>
                    </a:p>
                  </a:txBody>
                  <a:tcPr/>
                </a:tc>
                <a:extLst>
                  <a:ext uri="{0D108BD9-81ED-4DB2-BD59-A6C34878D82A}">
                    <a16:rowId xmlns:a16="http://schemas.microsoft.com/office/drawing/2014/main" val="1146763934"/>
                  </a:ext>
                </a:extLst>
              </a:tr>
            </a:tbl>
          </a:graphicData>
        </a:graphic>
      </p:graphicFrame>
      <p:sp>
        <p:nvSpPr>
          <p:cNvPr id="5" name="TextBox 4">
            <a:extLst>
              <a:ext uri="{FF2B5EF4-FFF2-40B4-BE49-F238E27FC236}">
                <a16:creationId xmlns:a16="http://schemas.microsoft.com/office/drawing/2014/main" id="{FD70D149-A893-88FE-3B88-9336BDFF6260}"/>
              </a:ext>
            </a:extLst>
          </p:cNvPr>
          <p:cNvSpPr txBox="1"/>
          <p:nvPr/>
        </p:nvSpPr>
        <p:spPr>
          <a:xfrm>
            <a:off x="533400" y="8169561"/>
            <a:ext cx="16992600" cy="1599284"/>
          </a:xfrm>
          <a:prstGeom prst="rect">
            <a:avLst/>
          </a:prstGeom>
          <a:noFill/>
        </p:spPr>
        <p:txBody>
          <a:bodyPr wrap="square">
            <a:spAutoFit/>
          </a:bodyPr>
          <a:lstStyle/>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45" dirty="0">
                <a:solidFill>
                  <a:srgbClr val="402605"/>
                </a:solidFill>
              </a:rPr>
              <a:t>T</a:t>
            </a:r>
            <a:r>
              <a:rPr kumimoji="0" lang="en-US" sz="2845" b="0" i="0" u="none" strike="noStrike" kern="1200" cap="none" spc="0" normalizeH="0" baseline="0" noProof="0" dirty="0">
                <a:ln>
                  <a:noFill/>
                </a:ln>
                <a:solidFill>
                  <a:srgbClr val="402605"/>
                </a:solidFill>
                <a:effectLst/>
                <a:uLnTx/>
                <a:uFillTx/>
                <a:ea typeface="+mn-ea"/>
                <a:cs typeface="+mn-cs"/>
              </a:rPr>
              <a:t>he rental at 1761 Sheppard Ave E and 123 Parkway Forest Dr are the same and lower than others.</a:t>
            </a: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45" dirty="0">
                <a:solidFill>
                  <a:srgbClr val="402605"/>
                </a:solidFill>
              </a:rPr>
              <a:t>They are not only close to the highway but also close to metro station</a:t>
            </a: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kumimoji="0" lang="en-US" sz="2845" b="0" i="0" u="none" strike="noStrike" kern="1200" cap="none" spc="0" normalizeH="0" baseline="0" noProof="0" dirty="0">
                <a:ln>
                  <a:noFill/>
                </a:ln>
                <a:solidFill>
                  <a:schemeClr val="accent6">
                    <a:lumMod val="75000"/>
                  </a:schemeClr>
                </a:solidFill>
                <a:effectLst/>
                <a:uLnTx/>
                <a:uFillTx/>
                <a:ea typeface="+mn-ea"/>
                <a:cs typeface="+mn-cs"/>
              </a:rPr>
              <a:t>Overall, I will visit these two condos and made my final decision between them.</a:t>
            </a:r>
          </a:p>
        </p:txBody>
      </p:sp>
      <p:sp>
        <p:nvSpPr>
          <p:cNvPr id="6" name="Oval 5">
            <a:extLst>
              <a:ext uri="{FF2B5EF4-FFF2-40B4-BE49-F238E27FC236}">
                <a16:creationId xmlns:a16="http://schemas.microsoft.com/office/drawing/2014/main" id="{41BF0EAB-6BB3-E52E-7548-7FA19BF5BDB1}"/>
              </a:ext>
            </a:extLst>
          </p:cNvPr>
          <p:cNvSpPr/>
          <p:nvPr/>
        </p:nvSpPr>
        <p:spPr>
          <a:xfrm>
            <a:off x="304800" y="5372100"/>
            <a:ext cx="5867400" cy="2057400"/>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5474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549457" y="4959288"/>
            <a:ext cx="19359454" cy="7743782"/>
            <a:chOff x="0" y="0"/>
            <a:chExt cx="6350000" cy="2540000"/>
          </a:xfrm>
        </p:grpSpPr>
        <p:sp>
          <p:nvSpPr>
            <p:cNvPr id="3" name="Freeform 3"/>
            <p:cNvSpPr/>
            <p:nvPr/>
          </p:nvSpPr>
          <p:spPr>
            <a:xfrm>
              <a:off x="0" y="0"/>
              <a:ext cx="6350000" cy="2540000"/>
            </a:xfrm>
            <a:custGeom>
              <a:avLst/>
              <a:gdLst/>
              <a:ahLst/>
              <a:cxnLst/>
              <a:rect l="l" t="t" r="r" b="b"/>
              <a:pathLst>
                <a:path w="6350000" h="254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solidFill>
              <a:srgbClr val="814B10"/>
            </a:solidFill>
            <a:ln w="12700">
              <a:solidFill>
                <a:srgbClr val="000000"/>
              </a:solidFill>
            </a:ln>
          </p:spPr>
        </p:sp>
      </p:grpSp>
      <p:grpSp>
        <p:nvGrpSpPr>
          <p:cNvPr id="4" name="Group 4"/>
          <p:cNvGrpSpPr>
            <a:grpSpLocks noChangeAspect="1"/>
          </p:cNvGrpSpPr>
          <p:nvPr/>
        </p:nvGrpSpPr>
        <p:grpSpPr>
          <a:xfrm>
            <a:off x="-27459" y="5168087"/>
            <a:ext cx="18315459" cy="7326184"/>
            <a:chOff x="0" y="0"/>
            <a:chExt cx="6350000" cy="2540000"/>
          </a:xfrm>
        </p:grpSpPr>
        <p:sp>
          <p:nvSpPr>
            <p:cNvPr id="5" name="Freeform 5"/>
            <p:cNvSpPr/>
            <p:nvPr/>
          </p:nvSpPr>
          <p:spPr>
            <a:xfrm>
              <a:off x="0" y="0"/>
              <a:ext cx="6350000" cy="2540000"/>
            </a:xfrm>
            <a:custGeom>
              <a:avLst/>
              <a:gdLst/>
              <a:ahLst/>
              <a:cxnLst/>
              <a:rect l="l" t="t" r="r" b="b"/>
              <a:pathLst>
                <a:path w="6350000" h="2540000">
                  <a:moveTo>
                    <a:pt x="0" y="1270000"/>
                  </a:moveTo>
                  <a:lnTo>
                    <a:pt x="0" y="1270000"/>
                  </a:lnTo>
                  <a:cubicBezTo>
                    <a:pt x="0" y="568960"/>
                    <a:pt x="568960" y="0"/>
                    <a:pt x="1270000" y="0"/>
                  </a:cubicBezTo>
                  <a:lnTo>
                    <a:pt x="5080000" y="0"/>
                  </a:lnTo>
                  <a:cubicBezTo>
                    <a:pt x="5781040" y="0"/>
                    <a:pt x="6350000" y="568960"/>
                    <a:pt x="6350000" y="1270000"/>
                  </a:cubicBezTo>
                  <a:lnTo>
                    <a:pt x="6350000" y="1270000"/>
                  </a:lnTo>
                  <a:cubicBezTo>
                    <a:pt x="6350000" y="1971040"/>
                    <a:pt x="5781040" y="2540000"/>
                    <a:pt x="5080000" y="2540000"/>
                  </a:cubicBezTo>
                  <a:lnTo>
                    <a:pt x="1270000" y="2540000"/>
                  </a:lnTo>
                  <a:cubicBezTo>
                    <a:pt x="568960" y="2540000"/>
                    <a:pt x="0" y="1971040"/>
                    <a:pt x="0" y="1270000"/>
                  </a:cubicBezTo>
                  <a:close/>
                </a:path>
              </a:pathLst>
            </a:custGeom>
            <a:blipFill>
              <a:blip r:embed="rId3"/>
              <a:stretch>
                <a:fillRect t="-161001" b="-114232"/>
              </a:stretch>
            </a:blipFill>
          </p:spPr>
        </p:sp>
      </p:grpSp>
      <p:sp>
        <p:nvSpPr>
          <p:cNvPr id="6" name="TextBox 6"/>
          <p:cNvSpPr txBox="1"/>
          <p:nvPr/>
        </p:nvSpPr>
        <p:spPr>
          <a:xfrm>
            <a:off x="457200" y="132998"/>
            <a:ext cx="11010900" cy="1523494"/>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Background and Goal</a:t>
            </a:r>
          </a:p>
        </p:txBody>
      </p:sp>
      <p:pic>
        <p:nvPicPr>
          <p:cNvPr id="7" name="Picture 7"/>
          <p:cNvPicPr>
            <a:picLocks noChangeAspect="1"/>
          </p:cNvPicPr>
          <p:nvPr/>
        </p:nvPicPr>
        <p:blipFill>
          <a:blip r:embed="rId4">
            <a:alphaModFix amt="48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076785" y="-1909707"/>
            <a:ext cx="4976268" cy="6335527"/>
          </a:xfrm>
          <a:prstGeom prst="rect">
            <a:avLst/>
          </a:prstGeom>
        </p:spPr>
      </p:pic>
      <p:sp>
        <p:nvSpPr>
          <p:cNvPr id="8" name="TextBox 8"/>
          <p:cNvSpPr txBox="1"/>
          <p:nvPr/>
        </p:nvSpPr>
        <p:spPr>
          <a:xfrm>
            <a:off x="533400" y="2019300"/>
            <a:ext cx="9308267" cy="3051028"/>
          </a:xfrm>
          <a:prstGeom prst="rect">
            <a:avLst/>
          </a:prstGeom>
        </p:spPr>
        <p:txBody>
          <a:bodyPr wrap="square" lIns="0" tIns="0" rIns="0" bIns="0" rtlCol="0" anchor="t">
            <a:spAutoFit/>
          </a:bodyPr>
          <a:lstStyle/>
          <a:p>
            <a:pPr>
              <a:lnSpc>
                <a:spcPts val="3983"/>
              </a:lnSpc>
              <a:spcBef>
                <a:spcPct val="0"/>
              </a:spcBef>
            </a:pPr>
            <a:r>
              <a:rPr lang="en-US" sz="2845" dirty="0">
                <a:solidFill>
                  <a:srgbClr val="402605"/>
                </a:solidFill>
              </a:rPr>
              <a:t>This is an analysis for choosing an ideal condo to rent in Toronto base on the data from </a:t>
            </a:r>
            <a:r>
              <a:rPr lang="en-US" sz="2845" dirty="0" err="1">
                <a:solidFill>
                  <a:srgbClr val="402605"/>
                </a:solidFill>
                <a:hlinkClick r:id="rId6"/>
              </a:rPr>
              <a:t>RentSafeTO</a:t>
            </a:r>
            <a:r>
              <a:rPr lang="en-US" sz="2845" dirty="0">
                <a:solidFill>
                  <a:srgbClr val="402605"/>
                </a:solidFill>
                <a:hlinkClick r:id="rId6"/>
              </a:rPr>
              <a:t> apartment buildings standards program</a:t>
            </a:r>
            <a:r>
              <a:rPr lang="en-US" sz="2845" dirty="0">
                <a:solidFill>
                  <a:srgbClr val="402605"/>
                </a:solidFill>
              </a:rPr>
              <a:t>. The following slides will present some key findings and the process of narrowing down to the final decision from 3481 condos.</a:t>
            </a:r>
          </a:p>
          <a:p>
            <a:pPr>
              <a:lnSpc>
                <a:spcPts val="3983"/>
              </a:lnSpc>
              <a:spcBef>
                <a:spcPct val="0"/>
              </a:spcBef>
            </a:pPr>
            <a:endParaRPr lang="en-US" sz="2845" dirty="0">
              <a:solidFill>
                <a:srgbClr val="402605"/>
              </a:solidFill>
            </a:endParaRPr>
          </a:p>
        </p:txBody>
      </p:sp>
      <p:sp>
        <p:nvSpPr>
          <p:cNvPr id="10" name="TextBox 10"/>
          <p:cNvSpPr txBox="1"/>
          <p:nvPr/>
        </p:nvSpPr>
        <p:spPr>
          <a:xfrm>
            <a:off x="10210800" y="2019300"/>
            <a:ext cx="7236437" cy="2538067"/>
          </a:xfrm>
          <a:prstGeom prst="rect">
            <a:avLst/>
          </a:prstGeom>
        </p:spPr>
        <p:txBody>
          <a:bodyPr wrap="square" lIns="0" tIns="0" rIns="0" bIns="0" rtlCol="0" anchor="t">
            <a:spAutoFit/>
          </a:bodyPr>
          <a:lstStyle/>
          <a:p>
            <a:pPr>
              <a:lnSpc>
                <a:spcPts val="3983"/>
              </a:lnSpc>
              <a:spcBef>
                <a:spcPct val="0"/>
              </a:spcBef>
            </a:pPr>
            <a:r>
              <a:rPr lang="en-US" sz="2845" dirty="0">
                <a:solidFill>
                  <a:srgbClr val="402605"/>
                </a:solidFill>
              </a:rPr>
              <a:t>The ideal condo should at least meet following requirements:</a:t>
            </a:r>
          </a:p>
          <a:p>
            <a:pPr marL="457200" indent="-457200">
              <a:lnSpc>
                <a:spcPts val="3983"/>
              </a:lnSpc>
              <a:spcBef>
                <a:spcPct val="0"/>
              </a:spcBef>
              <a:buFont typeface="Arial" panose="020B0604020202020204" pitchFamily="34" charset="0"/>
              <a:buChar char="•"/>
            </a:pPr>
            <a:r>
              <a:rPr lang="en-US" sz="2845" dirty="0">
                <a:solidFill>
                  <a:srgbClr val="402605"/>
                </a:solidFill>
              </a:rPr>
              <a:t>Build later than 2000</a:t>
            </a:r>
          </a:p>
          <a:p>
            <a:pPr marL="457200" indent="-457200">
              <a:lnSpc>
                <a:spcPts val="3983"/>
              </a:lnSpc>
              <a:spcBef>
                <a:spcPct val="0"/>
              </a:spcBef>
              <a:buFont typeface="Arial" panose="020B0604020202020204" pitchFamily="34" charset="0"/>
              <a:buChar char="•"/>
            </a:pPr>
            <a:r>
              <a:rPr lang="en-US" sz="2845" dirty="0">
                <a:solidFill>
                  <a:srgbClr val="402605"/>
                </a:solidFill>
              </a:rPr>
              <a:t> Has underground parking </a:t>
            </a:r>
          </a:p>
          <a:p>
            <a:pPr marL="457200" indent="-457200">
              <a:lnSpc>
                <a:spcPts val="3983"/>
              </a:lnSpc>
              <a:spcBef>
                <a:spcPct val="0"/>
              </a:spcBef>
              <a:buFont typeface="Arial" panose="020B0604020202020204" pitchFamily="34" charset="0"/>
              <a:buChar char="•"/>
            </a:pPr>
            <a:r>
              <a:rPr lang="en-US" sz="2845" dirty="0">
                <a:solidFill>
                  <a:srgbClr val="402605"/>
                </a:solidFill>
              </a:rPr>
              <a:t>Close to highways or metro stations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6"/>
          <p:cNvSpPr txBox="1"/>
          <p:nvPr/>
        </p:nvSpPr>
        <p:spPr>
          <a:xfrm>
            <a:off x="457200" y="132998"/>
            <a:ext cx="11010900" cy="1523494"/>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Intro of Dataset</a:t>
            </a:r>
          </a:p>
        </p:txBody>
      </p:sp>
      <p:pic>
        <p:nvPicPr>
          <p:cNvPr id="7" name="Picture 7"/>
          <p:cNvPicPr>
            <a:picLocks noChangeAspect="1"/>
          </p:cNvPicPr>
          <p:nvPr/>
        </p:nvPicPr>
        <p:blipFill>
          <a:blip r:embed="rId3">
            <a:alphaModFix amt="48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076785" y="-1909707"/>
            <a:ext cx="4976268" cy="6335527"/>
          </a:xfrm>
          <a:prstGeom prst="rect">
            <a:avLst/>
          </a:prstGeom>
        </p:spPr>
      </p:pic>
      <p:sp>
        <p:nvSpPr>
          <p:cNvPr id="8" name="TextBox 8"/>
          <p:cNvSpPr txBox="1"/>
          <p:nvPr/>
        </p:nvSpPr>
        <p:spPr>
          <a:xfrm>
            <a:off x="533400" y="2019300"/>
            <a:ext cx="15773400" cy="2532873"/>
          </a:xfrm>
          <a:prstGeom prst="rect">
            <a:avLst/>
          </a:prstGeom>
        </p:spPr>
        <p:txBody>
          <a:bodyPr wrap="square" lIns="0" tIns="0" rIns="0" bIns="0" rtlCol="0" anchor="t">
            <a:spAutoFit/>
          </a:bodyPr>
          <a:lstStyle/>
          <a:p>
            <a:pPr>
              <a:lnSpc>
                <a:spcPts val="3983"/>
              </a:lnSpc>
              <a:spcBef>
                <a:spcPct val="0"/>
              </a:spcBef>
            </a:pPr>
            <a:r>
              <a:rPr lang="en-CA" sz="2845" dirty="0">
                <a:solidFill>
                  <a:srgbClr val="402605"/>
                </a:solidFill>
              </a:rPr>
              <a:t>This dataset contains building evaluation scores for buildings registered with </a:t>
            </a:r>
            <a:r>
              <a:rPr lang="en-CA" sz="2845" dirty="0" err="1">
                <a:solidFill>
                  <a:srgbClr val="402605"/>
                </a:solidFill>
              </a:rPr>
              <a:t>RentSafeTO</a:t>
            </a:r>
            <a:r>
              <a:rPr lang="en-CA" sz="2845" dirty="0">
                <a:solidFill>
                  <a:srgbClr val="402605"/>
                </a:solidFill>
              </a:rPr>
              <a:t>. Officers examine external grounds, parking, mechanical and security systems, and communal spaces while conducting examinations. Each item is examined and given a score between one(the lowest) and five (the highest). The score for an item will be displayed in the dataset as blank if it is not applicable to the building at the time of evaluation.</a:t>
            </a:r>
            <a:endParaRPr lang="en-US" sz="2845" dirty="0">
              <a:solidFill>
                <a:srgbClr val="402605"/>
              </a:solidFill>
            </a:endParaRPr>
          </a:p>
        </p:txBody>
      </p:sp>
      <p:pic>
        <p:nvPicPr>
          <p:cNvPr id="17" name="Picture 16">
            <a:extLst>
              <a:ext uri="{FF2B5EF4-FFF2-40B4-BE49-F238E27FC236}">
                <a16:creationId xmlns:a16="http://schemas.microsoft.com/office/drawing/2014/main" id="{6D2D0331-EFD7-45B8-193D-5153861FFC6F}"/>
              </a:ext>
            </a:extLst>
          </p:cNvPr>
          <p:cNvPicPr>
            <a:picLocks noChangeAspect="1"/>
          </p:cNvPicPr>
          <p:nvPr/>
        </p:nvPicPr>
        <p:blipFill>
          <a:blip r:embed="rId5"/>
          <a:stretch>
            <a:fillRect/>
          </a:stretch>
        </p:blipFill>
        <p:spPr>
          <a:xfrm>
            <a:off x="457200" y="4828375"/>
            <a:ext cx="17145000" cy="10651253"/>
          </a:xfrm>
          <a:prstGeom prst="rect">
            <a:avLst/>
          </a:prstGeom>
        </p:spPr>
      </p:pic>
    </p:spTree>
    <p:extLst>
      <p:ext uri="{BB962C8B-B14F-4D97-AF65-F5344CB8AC3E}">
        <p14:creationId xmlns:p14="http://schemas.microsoft.com/office/powerpoint/2010/main" val="3988227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2578" b="22578"/>
          <a:stretch>
            <a:fillRect/>
          </a:stretch>
        </p:blipFill>
        <p:spPr>
          <a:xfrm>
            <a:off x="0" y="0"/>
            <a:ext cx="18288000" cy="10287000"/>
          </a:xfrm>
          <a:prstGeom prst="rect">
            <a:avLst/>
          </a:prstGeom>
        </p:spPr>
      </p:pic>
      <p:sp>
        <p:nvSpPr>
          <p:cNvPr id="23" name="TextBox 6">
            <a:extLst>
              <a:ext uri="{FF2B5EF4-FFF2-40B4-BE49-F238E27FC236}">
                <a16:creationId xmlns:a16="http://schemas.microsoft.com/office/drawing/2014/main" id="{C394D820-319E-C359-8A2A-220CFF474B74}"/>
              </a:ext>
            </a:extLst>
          </p:cNvPr>
          <p:cNvSpPr txBox="1"/>
          <p:nvPr/>
        </p:nvSpPr>
        <p:spPr>
          <a:xfrm>
            <a:off x="533400" y="49008"/>
            <a:ext cx="17221200" cy="3700372"/>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1: </a:t>
            </a:r>
          </a:p>
          <a:p>
            <a:r>
              <a:rPr lang="en-US" sz="3600" b="1" dirty="0">
                <a:solidFill>
                  <a:srgbClr val="402605"/>
                </a:solidFill>
                <a:ea typeface="Noto Serif Display Black" panose="020B0604020202020204"/>
                <a:cs typeface="Aharoni" panose="02010803020104030203" pitchFamily="2" charset="-79"/>
              </a:rPr>
              <a:t>Confirm the relationship between building’s age, type, and its score</a:t>
            </a:r>
            <a:endParaRPr lang="en-US" sz="7200" b="1" dirty="0">
              <a:solidFill>
                <a:srgbClr val="402605"/>
              </a:solidFill>
              <a:ea typeface="Noto Serif Display Black" panose="020B0604020202020204"/>
              <a:cs typeface="Aharoni" panose="02010803020104030203" pitchFamily="2" charset="-79"/>
            </a:endParaRPr>
          </a:p>
          <a:p>
            <a:pPr>
              <a:lnSpc>
                <a:spcPct val="150000"/>
              </a:lnSpc>
            </a:pPr>
            <a:r>
              <a:rPr lang="en-US" sz="7200" dirty="0">
                <a:solidFill>
                  <a:srgbClr val="402605"/>
                </a:solidFill>
              </a:rPr>
              <a:t> </a:t>
            </a:r>
          </a:p>
        </p:txBody>
      </p:sp>
      <p:pic>
        <p:nvPicPr>
          <p:cNvPr id="24" name="Content Placeholder 4">
            <a:extLst>
              <a:ext uri="{FF2B5EF4-FFF2-40B4-BE49-F238E27FC236}">
                <a16:creationId xmlns:a16="http://schemas.microsoft.com/office/drawing/2014/main" id="{8CDCB45C-2523-88D4-6EBD-1EDE703E8C78}"/>
              </a:ext>
            </a:extLst>
          </p:cNvPr>
          <p:cNvPicPr>
            <a:picLocks noChangeAspect="1"/>
          </p:cNvPicPr>
          <p:nvPr/>
        </p:nvPicPr>
        <p:blipFill rotWithShape="1">
          <a:blip r:embed="rId3">
            <a:alphaModFix/>
          </a:blip>
          <a:srcRect r="6010"/>
          <a:stretch/>
        </p:blipFill>
        <p:spPr>
          <a:xfrm>
            <a:off x="3448050" y="2324100"/>
            <a:ext cx="11391900" cy="5183484"/>
          </a:xfrm>
          <a:prstGeom prst="rect">
            <a:avLst/>
          </a:prstGeom>
          <a:effectLst/>
        </p:spPr>
      </p:pic>
      <p:sp>
        <p:nvSpPr>
          <p:cNvPr id="29" name="TextBox 28">
            <a:extLst>
              <a:ext uri="{FF2B5EF4-FFF2-40B4-BE49-F238E27FC236}">
                <a16:creationId xmlns:a16="http://schemas.microsoft.com/office/drawing/2014/main" id="{E31EA033-A22D-1B24-13A0-C3BCD085D10C}"/>
              </a:ext>
            </a:extLst>
          </p:cNvPr>
          <p:cNvSpPr txBox="1"/>
          <p:nvPr/>
        </p:nvSpPr>
        <p:spPr>
          <a:xfrm>
            <a:off x="647700" y="7659194"/>
            <a:ext cx="16992600" cy="3656322"/>
          </a:xfrm>
          <a:prstGeom prst="rect">
            <a:avLst/>
          </a:prstGeom>
          <a:noFill/>
        </p:spPr>
        <p:txBody>
          <a:bodyPr wrap="square">
            <a:spAutoFit/>
          </a:bodyPr>
          <a:lstStyle/>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00" dirty="0">
                <a:solidFill>
                  <a:srgbClr val="402605"/>
                </a:solidFill>
              </a:rPr>
              <a:t>It is easy to say that the over all score of private owned condo is higher than the other two types at most of the time, and their scores has a positive relationship with the year built.</a:t>
            </a: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00" dirty="0">
                <a:solidFill>
                  <a:srgbClr val="402605"/>
                </a:solidFill>
              </a:rPr>
              <a:t>As the average scores of all private owned condos after 2010 is higher than the mean(black dush line). To narrow down the selection, only private owned condo  that are built after 2010 will be considered in the following analysis.</a:t>
            </a: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endParaRPr lang="en-US" sz="2845" dirty="0">
              <a:solidFill>
                <a:srgbClr val="402605"/>
              </a:solidFill>
            </a:endParaRP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endParaRPr kumimoji="0" lang="en-US" sz="2845" b="0" i="0" u="none" strike="noStrike" kern="1200" cap="none" spc="0" normalizeH="0" baseline="0" noProof="0" dirty="0">
              <a:ln>
                <a:noFill/>
              </a:ln>
              <a:solidFill>
                <a:srgbClr val="402605"/>
              </a:solidFill>
              <a:effectLst/>
              <a:uLnTx/>
              <a:uFillTx/>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F7279AD9-2AA4-DBAF-06E3-BCF49EB9A30C}"/>
              </a:ext>
            </a:extLst>
          </p:cNvPr>
          <p:cNvPicPr>
            <a:picLocks noChangeAspect="1"/>
          </p:cNvPicPr>
          <p:nvPr/>
        </p:nvPicPr>
        <p:blipFill>
          <a:blip r:embed="rId3"/>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1907C906-056D-6840-0297-1D74933B8FCF}"/>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2: </a:t>
            </a:r>
          </a:p>
          <a:p>
            <a:r>
              <a:rPr lang="en-CA" sz="3600" b="1" dirty="0">
                <a:solidFill>
                  <a:srgbClr val="402605"/>
                </a:solidFill>
                <a:ea typeface="Noto Serif Display Black" panose="020B0604020202020204"/>
                <a:cs typeface="Aharoni" panose="02010803020104030203" pitchFamily="2" charset="-79"/>
              </a:rPr>
              <a:t>Pick the </a:t>
            </a:r>
            <a:r>
              <a:rPr lang="en-US" altLang="zh-CN" sz="3600" b="1" dirty="0">
                <a:solidFill>
                  <a:srgbClr val="402605"/>
                </a:solidFill>
                <a:ea typeface="Noto Serif Display Black" panose="020B0604020202020204"/>
                <a:cs typeface="Aharoni" panose="02010803020104030203" pitchFamily="2" charset="-79"/>
              </a:rPr>
              <a:t>regions</a:t>
            </a:r>
            <a:r>
              <a:rPr lang="en-CA" sz="3600" b="1" dirty="0">
                <a:solidFill>
                  <a:srgbClr val="402605"/>
                </a:solidFill>
                <a:ea typeface="Noto Serif Display Black" panose="020B0604020202020204"/>
                <a:cs typeface="Aharoni" panose="02010803020104030203" pitchFamily="2" charset="-79"/>
              </a:rPr>
              <a:t> </a:t>
            </a:r>
            <a:r>
              <a:rPr lang="en-US" altLang="zh-CN" sz="3600" b="1" dirty="0">
                <a:solidFill>
                  <a:srgbClr val="402605"/>
                </a:solidFill>
                <a:ea typeface="Noto Serif Display Black" panose="020B0604020202020204"/>
                <a:cs typeface="Aharoni" panose="02010803020104030203" pitchFamily="2" charset="-79"/>
              </a:rPr>
              <a:t>where</a:t>
            </a:r>
            <a:r>
              <a:rPr lang="en-CA" sz="3600" b="1" dirty="0">
                <a:solidFill>
                  <a:srgbClr val="402605"/>
                </a:solidFill>
                <a:ea typeface="Noto Serif Display Black" panose="020B0604020202020204"/>
                <a:cs typeface="Aharoni" panose="02010803020104030203" pitchFamily="2" charset="-79"/>
              </a:rPr>
              <a:t> </a:t>
            </a:r>
            <a:r>
              <a:rPr lang="en-US" sz="3600" b="1" dirty="0">
                <a:solidFill>
                  <a:srgbClr val="402605"/>
                </a:solidFill>
                <a:ea typeface="Noto Serif Display Black" panose="020B0604020202020204"/>
                <a:cs typeface="Aharoni" panose="02010803020104030203" pitchFamily="2" charset="-79"/>
              </a:rPr>
              <a:t>condo</a:t>
            </a:r>
            <a:r>
              <a:rPr lang="en-CA" sz="3600" b="1" dirty="0">
                <a:solidFill>
                  <a:srgbClr val="402605"/>
                </a:solidFill>
                <a:ea typeface="Noto Serif Display Black" panose="020B0604020202020204"/>
                <a:cs typeface="Aharoni" panose="02010803020104030203" pitchFamily="2" charset="-79"/>
              </a:rPr>
              <a:t> score</a:t>
            </a:r>
            <a:r>
              <a:rPr lang="en-US" altLang="zh-CN" sz="3600" b="1" dirty="0">
                <a:solidFill>
                  <a:srgbClr val="402605"/>
                </a:solidFill>
                <a:ea typeface="Noto Serif Display Black" panose="020B0604020202020204"/>
                <a:cs typeface="Aharoni" panose="02010803020104030203" pitchFamily="2" charset="-79"/>
              </a:rPr>
              <a:t>s are high</a:t>
            </a:r>
            <a:r>
              <a:rPr lang="en-US" sz="3600" b="1" dirty="0">
                <a:solidFill>
                  <a:srgbClr val="402605"/>
                </a:solidFill>
                <a:ea typeface="Noto Serif Display Black" panose="020B0604020202020204"/>
                <a:cs typeface="Aharoni" panose="02010803020104030203" pitchFamily="2" charset="-79"/>
              </a:rPr>
              <a:t> </a:t>
            </a:r>
          </a:p>
        </p:txBody>
      </p:sp>
      <p:pic>
        <p:nvPicPr>
          <p:cNvPr id="6" name="Picture 5">
            <a:extLst>
              <a:ext uri="{FF2B5EF4-FFF2-40B4-BE49-F238E27FC236}">
                <a16:creationId xmlns:a16="http://schemas.microsoft.com/office/drawing/2014/main" id="{A595BAA0-CAA4-1037-C1DA-4CB56A7ACA79}"/>
              </a:ext>
            </a:extLst>
          </p:cNvPr>
          <p:cNvPicPr>
            <a:picLocks noChangeAspect="1"/>
          </p:cNvPicPr>
          <p:nvPr/>
        </p:nvPicPr>
        <p:blipFill>
          <a:blip r:embed="rId4"/>
          <a:stretch>
            <a:fillRect/>
          </a:stretch>
        </p:blipFill>
        <p:spPr>
          <a:xfrm>
            <a:off x="2590800" y="2324100"/>
            <a:ext cx="12959976" cy="5865721"/>
          </a:xfrm>
          <a:prstGeom prst="rect">
            <a:avLst/>
          </a:prstGeom>
        </p:spPr>
      </p:pic>
      <p:sp>
        <p:nvSpPr>
          <p:cNvPr id="7" name="TextBox 6">
            <a:extLst>
              <a:ext uri="{FF2B5EF4-FFF2-40B4-BE49-F238E27FC236}">
                <a16:creationId xmlns:a16="http://schemas.microsoft.com/office/drawing/2014/main" id="{EC62BA97-435D-1307-B029-6E455D2FAEE0}"/>
              </a:ext>
            </a:extLst>
          </p:cNvPr>
          <p:cNvSpPr txBox="1"/>
          <p:nvPr/>
        </p:nvSpPr>
        <p:spPr>
          <a:xfrm>
            <a:off x="1066800" y="8248922"/>
            <a:ext cx="16992600" cy="2117439"/>
          </a:xfrm>
          <a:prstGeom prst="rect">
            <a:avLst/>
          </a:prstGeom>
          <a:noFill/>
        </p:spPr>
        <p:txBody>
          <a:bodyPr wrap="square">
            <a:spAutoFit/>
          </a:bodyPr>
          <a:lstStyle/>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45" dirty="0">
                <a:solidFill>
                  <a:srgbClr val="402605"/>
                </a:solidFill>
              </a:rPr>
              <a:t>The bar chart shows the average scores of condos in each region from low to high.</a:t>
            </a:r>
          </a:p>
          <a:p>
            <a:pPr marL="457200" marR="0" lvl="0" indent="-457200" defTabSz="914400" rtl="0" eaLnBrk="1" fontAlgn="auto" latinLnBrk="0" hangingPunct="1">
              <a:lnSpc>
                <a:spcPts val="3983"/>
              </a:lnSpc>
              <a:spcBef>
                <a:spcPct val="0"/>
              </a:spcBef>
              <a:spcAft>
                <a:spcPts val="0"/>
              </a:spcAft>
              <a:buClrTx/>
              <a:buSzTx/>
              <a:buFont typeface="Arial" panose="020B0604020202020204" pitchFamily="34" charset="0"/>
              <a:buChar char="•"/>
              <a:tabLst/>
              <a:defRPr/>
            </a:pPr>
            <a:r>
              <a:rPr lang="en-US" sz="2845" dirty="0">
                <a:solidFill>
                  <a:srgbClr val="402605"/>
                </a:solidFill>
              </a:rPr>
              <a:t>In order to narrow down the selection range, only condos in those eight highlighted regions will be considered in further analysis.</a:t>
            </a:r>
          </a:p>
          <a:p>
            <a:pPr marR="0" lvl="0" defTabSz="914400" rtl="0" eaLnBrk="1" fontAlgn="auto" latinLnBrk="0" hangingPunct="1">
              <a:lnSpc>
                <a:spcPts val="3983"/>
              </a:lnSpc>
              <a:spcBef>
                <a:spcPct val="0"/>
              </a:spcBef>
              <a:spcAft>
                <a:spcPts val="0"/>
              </a:spcAft>
              <a:buClrTx/>
              <a:buSzTx/>
              <a:tabLst/>
              <a:defRPr/>
            </a:pPr>
            <a:endParaRPr kumimoji="0" lang="en-US" sz="2845" b="0" i="0" u="none" strike="noStrike" kern="1200" cap="none" spc="0" normalizeH="0" baseline="0" noProof="0" dirty="0">
              <a:ln>
                <a:noFill/>
              </a:ln>
              <a:solidFill>
                <a:srgbClr val="402605"/>
              </a:solidFill>
              <a:effectLst/>
              <a:uLnTx/>
              <a:uFillTx/>
              <a:ea typeface="+mn-ea"/>
              <a:cs typeface="+mn-cs"/>
            </a:endParaRPr>
          </a:p>
        </p:txBody>
      </p:sp>
    </p:spTree>
    <p:extLst>
      <p:ext uri="{BB962C8B-B14F-4D97-AF65-F5344CB8AC3E}">
        <p14:creationId xmlns:p14="http://schemas.microsoft.com/office/powerpoint/2010/main" val="2246932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A0A87745-5CAB-646C-31E3-51377CC191D2}"/>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E1FC63BC-15AD-4B86-7038-AE2E52E9DB15}"/>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3: </a:t>
            </a:r>
          </a:p>
          <a:p>
            <a:r>
              <a:rPr lang="en-CA" sz="3600" b="1" dirty="0">
                <a:solidFill>
                  <a:srgbClr val="402605"/>
                </a:solidFill>
                <a:ea typeface="Noto Serif Display Black" panose="020B0604020202020204"/>
                <a:cs typeface="Aharoni" panose="02010803020104030203" pitchFamily="2" charset="-79"/>
              </a:rPr>
              <a:t>Re-calculate the score base on personal requirements</a:t>
            </a:r>
            <a:r>
              <a:rPr lang="en-US" sz="3600" b="1" dirty="0">
                <a:solidFill>
                  <a:srgbClr val="402605"/>
                </a:solidFill>
                <a:ea typeface="Noto Serif Display Black" panose="020B0604020202020204"/>
                <a:cs typeface="Aharoni" panose="02010803020104030203" pitchFamily="2" charset="-79"/>
              </a:rPr>
              <a:t> </a:t>
            </a:r>
          </a:p>
        </p:txBody>
      </p:sp>
      <p:sp>
        <p:nvSpPr>
          <p:cNvPr id="4" name="TextBox 8">
            <a:extLst>
              <a:ext uri="{FF2B5EF4-FFF2-40B4-BE49-F238E27FC236}">
                <a16:creationId xmlns:a16="http://schemas.microsoft.com/office/drawing/2014/main" id="{1BD72E31-1EA9-827A-DEF3-088BFAFB1479}"/>
              </a:ext>
            </a:extLst>
          </p:cNvPr>
          <p:cNvSpPr txBox="1"/>
          <p:nvPr/>
        </p:nvSpPr>
        <p:spPr>
          <a:xfrm>
            <a:off x="543696" y="2400300"/>
            <a:ext cx="17210904" cy="2019912"/>
          </a:xfrm>
          <a:prstGeom prst="rect">
            <a:avLst/>
          </a:prstGeom>
        </p:spPr>
        <p:txBody>
          <a:bodyPr wrap="square" lIns="0" tIns="0" rIns="0" bIns="0" rtlCol="0" anchor="t">
            <a:spAutoFit/>
          </a:bodyPr>
          <a:lstStyle/>
          <a:p>
            <a:pPr>
              <a:lnSpc>
                <a:spcPts val="3983"/>
              </a:lnSpc>
              <a:spcBef>
                <a:spcPct val="0"/>
              </a:spcBef>
            </a:pPr>
            <a:r>
              <a:rPr lang="en-CA" sz="2845" dirty="0">
                <a:solidFill>
                  <a:srgbClr val="402605"/>
                </a:solidFill>
              </a:rPr>
              <a:t>The </a:t>
            </a:r>
            <a:r>
              <a:rPr lang="en-CA" sz="2845" dirty="0" err="1">
                <a:solidFill>
                  <a:srgbClr val="402605"/>
                </a:solidFill>
              </a:rPr>
              <a:t>RentSafeTo</a:t>
            </a:r>
            <a:r>
              <a:rPr lang="en-CA" sz="2845" dirty="0">
                <a:solidFill>
                  <a:srgbClr val="402605"/>
                </a:solidFill>
              </a:rPr>
              <a:t> evaluates condos from 20 aspects. However, these aspects are not equally weighted from my point of view</a:t>
            </a:r>
            <a:r>
              <a:rPr lang="en-US" sz="2845" dirty="0">
                <a:solidFill>
                  <a:srgbClr val="402605"/>
                </a:solidFill>
              </a:rPr>
              <a:t>. I</a:t>
            </a:r>
            <a:r>
              <a:rPr lang="en-US" altLang="zh-CN" sz="2845" dirty="0">
                <a:solidFill>
                  <a:srgbClr val="402605"/>
                </a:solidFill>
              </a:rPr>
              <a:t> care more about the scores of</a:t>
            </a:r>
            <a:r>
              <a:rPr lang="en-CA" altLang="zh-CN" sz="2845" dirty="0">
                <a:solidFill>
                  <a:srgbClr val="402605"/>
                </a:solidFill>
              </a:rPr>
              <a:t> security, garbage chute rooms, garbage bin storage area, elevators, exterior grounds, exterior walkways, parking area, and other facilities. Therefore, I calculated an </a:t>
            </a:r>
            <a:r>
              <a:rPr lang="en-CA" altLang="zh-CN" sz="2845" dirty="0">
                <a:solidFill>
                  <a:schemeClr val="accent6">
                    <a:lumMod val="75000"/>
                  </a:schemeClr>
                </a:solidFill>
              </a:rPr>
              <a:t>average score </a:t>
            </a:r>
            <a:r>
              <a:rPr lang="en-CA" altLang="zh-CN" sz="2845" dirty="0">
                <a:solidFill>
                  <a:srgbClr val="402605"/>
                </a:solidFill>
              </a:rPr>
              <a:t>of these aspects for each condo. Only condos that have 4.7+ average scores will be considered in further analysis.</a:t>
            </a:r>
            <a:endParaRPr lang="en-CA" sz="2845" dirty="0">
              <a:solidFill>
                <a:srgbClr val="402605"/>
              </a:solidFill>
            </a:endParaRPr>
          </a:p>
        </p:txBody>
      </p:sp>
      <p:pic>
        <p:nvPicPr>
          <p:cNvPr id="5" name="Picture 4">
            <a:extLst>
              <a:ext uri="{FF2B5EF4-FFF2-40B4-BE49-F238E27FC236}">
                <a16:creationId xmlns:a16="http://schemas.microsoft.com/office/drawing/2014/main" id="{92DDC1EE-4939-716E-6284-CD3F4ABD08EA}"/>
              </a:ext>
            </a:extLst>
          </p:cNvPr>
          <p:cNvPicPr>
            <a:picLocks noChangeAspect="1"/>
          </p:cNvPicPr>
          <p:nvPr/>
        </p:nvPicPr>
        <p:blipFill>
          <a:blip r:embed="rId3"/>
          <a:stretch>
            <a:fillRect/>
          </a:stretch>
        </p:blipFill>
        <p:spPr>
          <a:xfrm>
            <a:off x="551934" y="4914900"/>
            <a:ext cx="16957589" cy="8540775"/>
          </a:xfrm>
          <a:prstGeom prst="rect">
            <a:avLst/>
          </a:prstGeom>
        </p:spPr>
      </p:pic>
      <p:cxnSp>
        <p:nvCxnSpPr>
          <p:cNvPr id="8" name="Straight Arrow Connector 7">
            <a:extLst>
              <a:ext uri="{FF2B5EF4-FFF2-40B4-BE49-F238E27FC236}">
                <a16:creationId xmlns:a16="http://schemas.microsoft.com/office/drawing/2014/main" id="{1B18E3D4-BFD5-A9ED-3204-C078A67FF17C}"/>
              </a:ext>
            </a:extLst>
          </p:cNvPr>
          <p:cNvCxnSpPr>
            <a:cxnSpLocks/>
          </p:cNvCxnSpPr>
          <p:nvPr/>
        </p:nvCxnSpPr>
        <p:spPr>
          <a:xfrm>
            <a:off x="12039600" y="3865199"/>
            <a:ext cx="4114800" cy="1964101"/>
          </a:xfrm>
          <a:prstGeom prst="straightConnector1">
            <a:avLst/>
          </a:prstGeom>
          <a:ln w="381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372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D700548D-77F2-39B8-F5FB-DA45AA7F2F73}"/>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ECC2C709-BDAD-24EE-2537-3CDF56A941D5}"/>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4" name="Picture 3">
            <a:extLst>
              <a:ext uri="{FF2B5EF4-FFF2-40B4-BE49-F238E27FC236}">
                <a16:creationId xmlns:a16="http://schemas.microsoft.com/office/drawing/2014/main" id="{F1CB19CE-601D-94AF-C7F2-DB59501B22BB}"/>
              </a:ext>
            </a:extLst>
          </p:cNvPr>
          <p:cNvPicPr>
            <a:picLocks noChangeAspect="1"/>
          </p:cNvPicPr>
          <p:nvPr/>
        </p:nvPicPr>
        <p:blipFill>
          <a:blip r:embed="rId3"/>
          <a:stretch>
            <a:fillRect/>
          </a:stretch>
        </p:blipFill>
        <p:spPr>
          <a:xfrm>
            <a:off x="533400" y="2476500"/>
            <a:ext cx="11239348" cy="7810500"/>
          </a:xfrm>
          <a:prstGeom prst="rect">
            <a:avLst/>
          </a:prstGeom>
        </p:spPr>
      </p:pic>
      <p:sp>
        <p:nvSpPr>
          <p:cNvPr id="5" name="TextBox 10">
            <a:extLst>
              <a:ext uri="{FF2B5EF4-FFF2-40B4-BE49-F238E27FC236}">
                <a16:creationId xmlns:a16="http://schemas.microsoft.com/office/drawing/2014/main" id="{9C3D8FDB-112E-2F82-823D-C0B5D943F0FB}"/>
              </a:ext>
            </a:extLst>
          </p:cNvPr>
          <p:cNvSpPr txBox="1"/>
          <p:nvPr/>
        </p:nvSpPr>
        <p:spPr>
          <a:xfrm>
            <a:off x="12308207" y="2469292"/>
            <a:ext cx="5331437" cy="4071756"/>
          </a:xfrm>
          <a:prstGeom prst="rect">
            <a:avLst/>
          </a:prstGeom>
        </p:spPr>
        <p:txBody>
          <a:bodyPr wrap="square" lIns="0" tIns="0" rIns="0" bIns="0" rtlCol="0" anchor="t">
            <a:spAutoFit/>
          </a:bodyPr>
          <a:lstStyle/>
          <a:p>
            <a:pPr marL="457200" indent="-457200">
              <a:lnSpc>
                <a:spcPts val="3983"/>
              </a:lnSpc>
              <a:spcBef>
                <a:spcPct val="0"/>
              </a:spcBef>
              <a:buFont typeface="Arial" panose="020B0604020202020204" pitchFamily="34" charset="0"/>
              <a:buChar char="•"/>
            </a:pPr>
            <a:r>
              <a:rPr lang="en-US" sz="2845" dirty="0">
                <a:solidFill>
                  <a:srgbClr val="402605"/>
                </a:solidFill>
              </a:rPr>
              <a:t>The circle size represent the average score calculated in last step. </a:t>
            </a:r>
            <a:r>
              <a:rPr lang="en-CA" sz="2845" dirty="0">
                <a:solidFill>
                  <a:srgbClr val="402605"/>
                </a:solidFill>
              </a:rPr>
              <a:t>The higher the score, the larger the size of ​​the </a:t>
            </a:r>
            <a:r>
              <a:rPr lang="en-CA" sz="2845" dirty="0" err="1">
                <a:solidFill>
                  <a:srgbClr val="402605"/>
                </a:solidFill>
              </a:rPr>
              <a:t>circl</a:t>
            </a:r>
            <a:r>
              <a:rPr lang="en-US" altLang="zh-CN" sz="2845" dirty="0">
                <a:solidFill>
                  <a:srgbClr val="402605"/>
                </a:solidFill>
              </a:rPr>
              <a:t>e.</a:t>
            </a:r>
          </a:p>
          <a:p>
            <a:pPr marL="457200" indent="-457200">
              <a:lnSpc>
                <a:spcPts val="3983"/>
              </a:lnSpc>
              <a:spcBef>
                <a:spcPct val="0"/>
              </a:spcBef>
              <a:buFont typeface="Arial" panose="020B0604020202020204" pitchFamily="34" charset="0"/>
              <a:buChar char="•"/>
            </a:pPr>
            <a:r>
              <a:rPr lang="en-US" sz="2845" dirty="0">
                <a:solidFill>
                  <a:srgbClr val="402605"/>
                </a:solidFill>
              </a:rPr>
              <a:t>In Toronto Centre, 132 Berkeley St has the highest score, and it is also the closest to highway( highlighted in purple).</a:t>
            </a:r>
          </a:p>
        </p:txBody>
      </p:sp>
    </p:spTree>
    <p:extLst>
      <p:ext uri="{BB962C8B-B14F-4D97-AF65-F5344CB8AC3E}">
        <p14:creationId xmlns:p14="http://schemas.microsoft.com/office/powerpoint/2010/main" val="3009898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A575C42-416B-2B6C-49AF-A6B6E3683F4F}"/>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1BC286D4-F6E0-AC26-4365-CCF9C7B9B6EE}"/>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4" name="Content Placeholder 4">
            <a:extLst>
              <a:ext uri="{FF2B5EF4-FFF2-40B4-BE49-F238E27FC236}">
                <a16:creationId xmlns:a16="http://schemas.microsoft.com/office/drawing/2014/main" id="{76B72ADF-6761-74D9-12DC-55B4C19A281D}"/>
              </a:ext>
            </a:extLst>
          </p:cNvPr>
          <p:cNvPicPr>
            <a:picLocks noChangeAspect="1"/>
          </p:cNvPicPr>
          <p:nvPr/>
        </p:nvPicPr>
        <p:blipFill>
          <a:blip r:embed="rId3"/>
          <a:stretch>
            <a:fillRect/>
          </a:stretch>
        </p:blipFill>
        <p:spPr>
          <a:xfrm>
            <a:off x="533400" y="2521074"/>
            <a:ext cx="11219537" cy="7765926"/>
          </a:xfrm>
          <a:prstGeom prst="rect">
            <a:avLst/>
          </a:prstGeom>
        </p:spPr>
      </p:pic>
      <p:pic>
        <p:nvPicPr>
          <p:cNvPr id="5" name="Picture 4">
            <a:extLst>
              <a:ext uri="{FF2B5EF4-FFF2-40B4-BE49-F238E27FC236}">
                <a16:creationId xmlns:a16="http://schemas.microsoft.com/office/drawing/2014/main" id="{8A36C14D-2B4C-F7C9-C4E6-035BEE2FFC7A}"/>
              </a:ext>
            </a:extLst>
          </p:cNvPr>
          <p:cNvPicPr>
            <a:picLocks noChangeAspect="1"/>
          </p:cNvPicPr>
          <p:nvPr/>
        </p:nvPicPr>
        <p:blipFill>
          <a:blip r:embed="rId4"/>
          <a:stretch>
            <a:fillRect/>
          </a:stretch>
        </p:blipFill>
        <p:spPr>
          <a:xfrm>
            <a:off x="2996050" y="5600700"/>
            <a:ext cx="3733800" cy="1227483"/>
          </a:xfrm>
          <a:prstGeom prst="rect">
            <a:avLst/>
          </a:prstGeom>
        </p:spPr>
      </p:pic>
      <p:pic>
        <p:nvPicPr>
          <p:cNvPr id="6" name="Picture 5">
            <a:extLst>
              <a:ext uri="{FF2B5EF4-FFF2-40B4-BE49-F238E27FC236}">
                <a16:creationId xmlns:a16="http://schemas.microsoft.com/office/drawing/2014/main" id="{72D04F23-D8B0-C625-5DA9-91AA99EA9B5E}"/>
              </a:ext>
            </a:extLst>
          </p:cNvPr>
          <p:cNvPicPr>
            <a:picLocks noChangeAspect="1"/>
          </p:cNvPicPr>
          <p:nvPr/>
        </p:nvPicPr>
        <p:blipFill>
          <a:blip r:embed="rId5"/>
          <a:stretch>
            <a:fillRect/>
          </a:stretch>
        </p:blipFill>
        <p:spPr>
          <a:xfrm>
            <a:off x="2996050" y="6057900"/>
            <a:ext cx="3716704" cy="1292873"/>
          </a:xfrm>
          <a:prstGeom prst="rect">
            <a:avLst/>
          </a:prstGeom>
        </p:spPr>
      </p:pic>
      <p:sp>
        <p:nvSpPr>
          <p:cNvPr id="7" name="TextBox 10">
            <a:extLst>
              <a:ext uri="{FF2B5EF4-FFF2-40B4-BE49-F238E27FC236}">
                <a16:creationId xmlns:a16="http://schemas.microsoft.com/office/drawing/2014/main" id="{561A5B3B-593D-92F5-7780-F0C123473BE6}"/>
              </a:ext>
            </a:extLst>
          </p:cNvPr>
          <p:cNvSpPr txBox="1"/>
          <p:nvPr/>
        </p:nvSpPr>
        <p:spPr>
          <a:xfrm>
            <a:off x="12308207" y="2469292"/>
            <a:ext cx="5331437" cy="6123599"/>
          </a:xfrm>
          <a:prstGeom prst="rect">
            <a:avLst/>
          </a:prstGeom>
        </p:spPr>
        <p:txBody>
          <a:bodyPr wrap="square" lIns="0" tIns="0" rIns="0" bIns="0" rtlCol="0" anchor="t">
            <a:spAutoFit/>
          </a:bodyPr>
          <a:lstStyle/>
          <a:p>
            <a:pPr marL="457200" indent="-457200">
              <a:lnSpc>
                <a:spcPts val="3983"/>
              </a:lnSpc>
              <a:spcBef>
                <a:spcPct val="0"/>
              </a:spcBef>
              <a:buFont typeface="Arial" panose="020B0604020202020204" pitchFamily="34" charset="0"/>
              <a:buChar char="•"/>
            </a:pPr>
            <a:r>
              <a:rPr lang="en-US" sz="2845" dirty="0">
                <a:solidFill>
                  <a:srgbClr val="402605"/>
                </a:solidFill>
              </a:rPr>
              <a:t>The Don Valley West and Toronto St. Paul’s region are close, therefore condos in these two regions were showed together in this picture. </a:t>
            </a:r>
          </a:p>
          <a:p>
            <a:pPr marL="457200" indent="-457200">
              <a:lnSpc>
                <a:spcPts val="3983"/>
              </a:lnSpc>
              <a:spcBef>
                <a:spcPct val="0"/>
              </a:spcBef>
              <a:buFont typeface="Arial" panose="020B0604020202020204" pitchFamily="34" charset="0"/>
              <a:buChar char="•"/>
            </a:pPr>
            <a:r>
              <a:rPr lang="en-US" sz="2845" dirty="0">
                <a:solidFill>
                  <a:srgbClr val="402605"/>
                </a:solidFill>
              </a:rPr>
              <a:t>1000 Mount Pleasant RD, 18 Erskine Ave, and 15 Roehampton Ave all have scores of 5. </a:t>
            </a:r>
          </a:p>
          <a:p>
            <a:pPr marL="457200" indent="-457200">
              <a:lnSpc>
                <a:spcPts val="3983"/>
              </a:lnSpc>
              <a:spcBef>
                <a:spcPct val="0"/>
              </a:spcBef>
              <a:buFont typeface="Arial" panose="020B0604020202020204" pitchFamily="34" charset="0"/>
              <a:buChar char="•"/>
            </a:pPr>
            <a:r>
              <a:rPr lang="en-US" sz="2845" dirty="0">
                <a:solidFill>
                  <a:srgbClr val="402605"/>
                </a:solidFill>
              </a:rPr>
              <a:t>They are a bit far away </a:t>
            </a:r>
            <a:r>
              <a:rPr lang="en-US" sz="2845" dirty="0" err="1">
                <a:solidFill>
                  <a:srgbClr val="402605"/>
                </a:solidFill>
              </a:rPr>
              <a:t>fromthe</a:t>
            </a:r>
            <a:r>
              <a:rPr lang="en-US" sz="2845" dirty="0">
                <a:solidFill>
                  <a:srgbClr val="402605"/>
                </a:solidFill>
              </a:rPr>
              <a:t> highway.</a:t>
            </a:r>
          </a:p>
          <a:p>
            <a:pPr marL="457200" indent="-457200">
              <a:lnSpc>
                <a:spcPts val="3983"/>
              </a:lnSpc>
              <a:spcBef>
                <a:spcPct val="0"/>
              </a:spcBef>
              <a:buFont typeface="Arial" panose="020B0604020202020204" pitchFamily="34" charset="0"/>
              <a:buChar char="•"/>
            </a:pPr>
            <a:r>
              <a:rPr lang="en-US" sz="2845" dirty="0">
                <a:solidFill>
                  <a:srgbClr val="402605"/>
                </a:solidFill>
              </a:rPr>
              <a:t>However, 15 Roehampton Ave is close to the metro station. </a:t>
            </a:r>
          </a:p>
        </p:txBody>
      </p:sp>
      <p:pic>
        <p:nvPicPr>
          <p:cNvPr id="11" name="Picture 10">
            <a:extLst>
              <a:ext uri="{FF2B5EF4-FFF2-40B4-BE49-F238E27FC236}">
                <a16:creationId xmlns:a16="http://schemas.microsoft.com/office/drawing/2014/main" id="{577DCF62-F8F3-8023-7C44-91A2073A5C14}"/>
              </a:ext>
            </a:extLst>
          </p:cNvPr>
          <p:cNvPicPr>
            <a:picLocks noChangeAspect="1"/>
          </p:cNvPicPr>
          <p:nvPr/>
        </p:nvPicPr>
        <p:blipFill>
          <a:blip r:embed="rId6"/>
          <a:stretch>
            <a:fillRect/>
          </a:stretch>
        </p:blipFill>
        <p:spPr>
          <a:xfrm>
            <a:off x="8362992" y="7152130"/>
            <a:ext cx="3324689" cy="3048425"/>
          </a:xfrm>
          <a:prstGeom prst="rect">
            <a:avLst/>
          </a:prstGeom>
        </p:spPr>
      </p:pic>
      <p:cxnSp>
        <p:nvCxnSpPr>
          <p:cNvPr id="13" name="Straight Arrow Connector 12">
            <a:extLst>
              <a:ext uri="{FF2B5EF4-FFF2-40B4-BE49-F238E27FC236}">
                <a16:creationId xmlns:a16="http://schemas.microsoft.com/office/drawing/2014/main" id="{0578C9B0-59CE-0563-DBB7-8F498EBD6699}"/>
              </a:ext>
            </a:extLst>
          </p:cNvPr>
          <p:cNvCxnSpPr/>
          <p:nvPr/>
        </p:nvCxnSpPr>
        <p:spPr>
          <a:xfrm>
            <a:off x="6933602" y="7423026"/>
            <a:ext cx="3164941" cy="685800"/>
          </a:xfrm>
          <a:prstGeom prst="straightConnector1">
            <a:avLst/>
          </a:prstGeom>
          <a:ln w="57150">
            <a:solidFill>
              <a:schemeClr val="accent5">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5F8C64EA-B389-D7D9-E1A2-F26E9C03C7F6}"/>
              </a:ext>
            </a:extLst>
          </p:cNvPr>
          <p:cNvSpPr/>
          <p:nvPr/>
        </p:nvSpPr>
        <p:spPr>
          <a:xfrm>
            <a:off x="8297736" y="9258300"/>
            <a:ext cx="1989264" cy="838200"/>
          </a:xfrm>
          <a:prstGeom prst="ellipse">
            <a:avLst/>
          </a:prstGeom>
          <a:noFill/>
          <a:ln w="4445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212268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E51492EC-9B34-6B45-390B-2BFFEC249F83}"/>
              </a:ext>
            </a:extLst>
          </p:cNvPr>
          <p:cNvPicPr>
            <a:picLocks noChangeAspect="1"/>
          </p:cNvPicPr>
          <p:nvPr/>
        </p:nvPicPr>
        <p:blipFill>
          <a:blip r:embed="rId2"/>
          <a:srcRect t="22578" b="22578"/>
          <a:stretch>
            <a:fillRect/>
          </a:stretch>
        </p:blipFill>
        <p:spPr>
          <a:xfrm>
            <a:off x="0" y="0"/>
            <a:ext cx="18288000" cy="10287000"/>
          </a:xfrm>
          <a:prstGeom prst="rect">
            <a:avLst/>
          </a:prstGeom>
        </p:spPr>
      </p:pic>
      <p:sp>
        <p:nvSpPr>
          <p:cNvPr id="3" name="TextBox 6">
            <a:extLst>
              <a:ext uri="{FF2B5EF4-FFF2-40B4-BE49-F238E27FC236}">
                <a16:creationId xmlns:a16="http://schemas.microsoft.com/office/drawing/2014/main" id="{D32D9BA5-314E-50B9-81C0-C870A9BAF0AB}"/>
              </a:ext>
            </a:extLst>
          </p:cNvPr>
          <p:cNvSpPr txBox="1"/>
          <p:nvPr/>
        </p:nvSpPr>
        <p:spPr>
          <a:xfrm>
            <a:off x="533400" y="49008"/>
            <a:ext cx="17221200" cy="2215991"/>
          </a:xfrm>
          <a:prstGeom prst="rect">
            <a:avLst/>
          </a:prstGeom>
        </p:spPr>
        <p:txBody>
          <a:bodyPr wrap="square" lIns="0" tIns="0" rIns="0" bIns="0" rtlCol="0" anchor="t">
            <a:spAutoFit/>
          </a:bodyPr>
          <a:lstStyle/>
          <a:p>
            <a:pPr>
              <a:lnSpc>
                <a:spcPct val="150000"/>
              </a:lnSpc>
            </a:pPr>
            <a:r>
              <a:rPr lang="en-US" sz="7200" dirty="0">
                <a:solidFill>
                  <a:srgbClr val="402605"/>
                </a:solidFill>
                <a:ea typeface="Noto Serif Display Black" panose="020B0604020202020204"/>
                <a:cs typeface="Aharoni" panose="02010803020104030203" pitchFamily="2" charset="-79"/>
              </a:rPr>
              <a:t>Step 4: </a:t>
            </a:r>
          </a:p>
          <a:p>
            <a:r>
              <a:rPr lang="en-CA" sz="3600" b="1" dirty="0">
                <a:solidFill>
                  <a:srgbClr val="402605"/>
                </a:solidFill>
                <a:ea typeface="Noto Serif Display Black" panose="020B0604020202020204"/>
                <a:cs typeface="Aharoni" panose="02010803020104030203" pitchFamily="2" charset="-79"/>
              </a:rPr>
              <a:t>Find condos that close to highways or metro stations </a:t>
            </a:r>
            <a:endParaRPr lang="en-US" sz="3600" b="1" dirty="0">
              <a:solidFill>
                <a:srgbClr val="402605"/>
              </a:solidFill>
              <a:ea typeface="Noto Serif Display Black" panose="020B0604020202020204"/>
              <a:cs typeface="Aharoni" panose="02010803020104030203" pitchFamily="2" charset="-79"/>
            </a:endParaRPr>
          </a:p>
        </p:txBody>
      </p:sp>
      <p:pic>
        <p:nvPicPr>
          <p:cNvPr id="4" name="Picture 3">
            <a:extLst>
              <a:ext uri="{FF2B5EF4-FFF2-40B4-BE49-F238E27FC236}">
                <a16:creationId xmlns:a16="http://schemas.microsoft.com/office/drawing/2014/main" id="{1852EF76-3FA6-5084-D7C6-4AC4F8B01EB0}"/>
              </a:ext>
            </a:extLst>
          </p:cNvPr>
          <p:cNvPicPr>
            <a:picLocks noChangeAspect="1"/>
          </p:cNvPicPr>
          <p:nvPr/>
        </p:nvPicPr>
        <p:blipFill>
          <a:blip r:embed="rId3"/>
          <a:stretch>
            <a:fillRect/>
          </a:stretch>
        </p:blipFill>
        <p:spPr>
          <a:xfrm>
            <a:off x="533401" y="2400300"/>
            <a:ext cx="11353800" cy="7838476"/>
          </a:xfrm>
          <a:prstGeom prst="rect">
            <a:avLst/>
          </a:prstGeom>
        </p:spPr>
      </p:pic>
      <p:sp>
        <p:nvSpPr>
          <p:cNvPr id="5" name="TextBox 10">
            <a:extLst>
              <a:ext uri="{FF2B5EF4-FFF2-40B4-BE49-F238E27FC236}">
                <a16:creationId xmlns:a16="http://schemas.microsoft.com/office/drawing/2014/main" id="{9117A97C-47B0-B26E-BF8A-AA660ECE329E}"/>
              </a:ext>
            </a:extLst>
          </p:cNvPr>
          <p:cNvSpPr txBox="1"/>
          <p:nvPr/>
        </p:nvSpPr>
        <p:spPr>
          <a:xfrm>
            <a:off x="12308207" y="2469292"/>
            <a:ext cx="5331437" cy="3045834"/>
          </a:xfrm>
          <a:prstGeom prst="rect">
            <a:avLst/>
          </a:prstGeom>
        </p:spPr>
        <p:txBody>
          <a:bodyPr wrap="square" lIns="0" tIns="0" rIns="0" bIns="0" rtlCol="0" anchor="t">
            <a:spAutoFit/>
          </a:bodyPr>
          <a:lstStyle/>
          <a:p>
            <a:pPr marL="457200" indent="-457200">
              <a:lnSpc>
                <a:spcPts val="3983"/>
              </a:lnSpc>
              <a:spcBef>
                <a:spcPct val="0"/>
              </a:spcBef>
              <a:buFont typeface="Arial" panose="020B0604020202020204" pitchFamily="34" charset="0"/>
              <a:buChar char="•"/>
            </a:pPr>
            <a:r>
              <a:rPr lang="en-US" sz="2845" dirty="0">
                <a:solidFill>
                  <a:srgbClr val="402605"/>
                </a:solidFill>
              </a:rPr>
              <a:t>Only 8 Chichester PL in Scarborough-Agincourt has a average score higher than 4.7</a:t>
            </a:r>
          </a:p>
          <a:p>
            <a:pPr marL="457200" indent="-457200">
              <a:lnSpc>
                <a:spcPts val="3983"/>
              </a:lnSpc>
              <a:spcBef>
                <a:spcPct val="0"/>
              </a:spcBef>
              <a:buFont typeface="Arial" panose="020B0604020202020204" pitchFamily="34" charset="0"/>
              <a:buChar char="•"/>
            </a:pPr>
            <a:r>
              <a:rPr lang="en-US" sz="2845" dirty="0">
                <a:solidFill>
                  <a:srgbClr val="402605"/>
                </a:solidFill>
              </a:rPr>
              <a:t>It is close to the highway, however the score is not too high</a:t>
            </a:r>
          </a:p>
        </p:txBody>
      </p:sp>
    </p:spTree>
    <p:extLst>
      <p:ext uri="{BB962C8B-B14F-4D97-AF65-F5344CB8AC3E}">
        <p14:creationId xmlns:p14="http://schemas.microsoft.com/office/powerpoint/2010/main" val="36059565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862</Words>
  <Application>Microsoft Office PowerPoint</Application>
  <PresentationFormat>Custom</PresentationFormat>
  <Paragraphs>77</Paragraphs>
  <Slides>13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Yidi Geng</cp:lastModifiedBy>
  <cp:revision>10</cp:revision>
  <dcterms:created xsi:type="dcterms:W3CDTF">2006-08-16T00:00:00Z</dcterms:created>
  <dcterms:modified xsi:type="dcterms:W3CDTF">2022-11-06T03:13:38Z</dcterms:modified>
  <dc:identifier>DAFRCjkBVMo</dc:identifier>
</cp:coreProperties>
</file>

<file path=docProps/thumbnail.jpeg>
</file>